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660" r:id="rId2"/>
    <p:sldMasterId id="2147483672" r:id="rId3"/>
  </p:sldMasterIdLst>
  <p:notesMasterIdLst>
    <p:notesMasterId r:id="rId43"/>
  </p:notesMasterIdLst>
  <p:handoutMasterIdLst>
    <p:handoutMasterId r:id="rId44"/>
  </p:handoutMasterIdLst>
  <p:sldIdLst>
    <p:sldId id="477" r:id="rId4"/>
    <p:sldId id="422" r:id="rId5"/>
    <p:sldId id="469" r:id="rId6"/>
    <p:sldId id="468" r:id="rId7"/>
    <p:sldId id="460" r:id="rId8"/>
    <p:sldId id="470" r:id="rId9"/>
    <p:sldId id="471" r:id="rId10"/>
    <p:sldId id="461" r:id="rId11"/>
    <p:sldId id="473" r:id="rId12"/>
    <p:sldId id="474" r:id="rId13"/>
    <p:sldId id="475" r:id="rId14"/>
    <p:sldId id="476" r:id="rId15"/>
    <p:sldId id="462" r:id="rId16"/>
    <p:sldId id="459" r:id="rId17"/>
    <p:sldId id="430" r:id="rId18"/>
    <p:sldId id="440" r:id="rId19"/>
    <p:sldId id="464" r:id="rId20"/>
    <p:sldId id="435" r:id="rId21"/>
    <p:sldId id="463" r:id="rId22"/>
    <p:sldId id="436" r:id="rId23"/>
    <p:sldId id="439" r:id="rId24"/>
    <p:sldId id="457" r:id="rId25"/>
    <p:sldId id="458" r:id="rId26"/>
    <p:sldId id="454" r:id="rId27"/>
    <p:sldId id="455" r:id="rId28"/>
    <p:sldId id="431" r:id="rId29"/>
    <p:sldId id="466" r:id="rId30"/>
    <p:sldId id="447" r:id="rId31"/>
    <p:sldId id="419" r:id="rId32"/>
    <p:sldId id="441" r:id="rId33"/>
    <p:sldId id="423" r:id="rId34"/>
    <p:sldId id="443" r:id="rId35"/>
    <p:sldId id="426" r:id="rId36"/>
    <p:sldId id="467" r:id="rId37"/>
    <p:sldId id="446" r:id="rId38"/>
    <p:sldId id="448" r:id="rId39"/>
    <p:sldId id="450" r:id="rId40"/>
    <p:sldId id="451" r:id="rId41"/>
    <p:sldId id="452" r:id="rId42"/>
  </p:sldIdLst>
  <p:sldSz cx="9144000" cy="6858000" type="screen4x3"/>
  <p:notesSz cx="6834188" cy="9979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F3qzRNLOKj3fpQqh+OLXlg==" hashData="4kdU+eVDpRiwaJvQz6OpeHH2CTFeRa8RonkWsso2EC4HG4WvAHXDHGclBVRXzsiYvVccT3iywwTV1rnrqXRckA=="/>
  <p:extLst>
    <p:ext uri="{EFAFB233-063F-42B5-8137-9DF3F51BA10A}">
      <p15:sldGuideLst xmlns:p15="http://schemas.microsoft.com/office/powerpoint/2012/main">
        <p15:guide id="1" orient="horz" pos="2160">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00FF"/>
    <a:srgbClr val="00FFFF"/>
    <a:srgbClr val="009900"/>
    <a:srgbClr val="00FF00"/>
    <a:srgbClr val="FF00FF"/>
    <a:srgbClr val="FF0000"/>
    <a:srgbClr val="FFE5E5"/>
    <a:srgbClr val="FFCCCC"/>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74" autoAdjust="0"/>
    <p:restoredTop sz="86460" autoAdjust="0"/>
  </p:normalViewPr>
  <p:slideViewPr>
    <p:cSldViewPr>
      <p:cViewPr varScale="1">
        <p:scale>
          <a:sx n="82" d="100"/>
          <a:sy n="82" d="100"/>
        </p:scale>
        <p:origin x="894" y="96"/>
      </p:cViewPr>
      <p:guideLst>
        <p:guide orient="horz" pos="2160"/>
        <p:guide pos="2880"/>
      </p:guideLst>
    </p:cSldViewPr>
  </p:slideViewPr>
  <p:outlineViewPr>
    <p:cViewPr>
      <p:scale>
        <a:sx n="33" d="100"/>
        <a:sy n="33" d="100"/>
      </p:scale>
      <p:origin x="19" y="5386"/>
    </p:cViewPr>
  </p:outlineViewPr>
  <p:notesTextViewPr>
    <p:cViewPr>
      <p:scale>
        <a:sx n="100" d="100"/>
        <a:sy n="100" d="100"/>
      </p:scale>
      <p:origin x="0" y="0"/>
    </p:cViewPr>
  </p:notesTextViewPr>
  <p:sorterViewPr>
    <p:cViewPr>
      <p:scale>
        <a:sx n="81" d="100"/>
        <a:sy n="81" d="100"/>
      </p:scale>
      <p:origin x="0" y="-630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ACD240-DF56-44BE-8014-90DECA917157}"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en-US"/>
        </a:p>
      </dgm:t>
    </dgm:pt>
    <dgm:pt modelId="{80F4E3E2-C537-4496-BBB7-096CD1ED2288}">
      <dgm:prSet phldrT="[Text]" custT="1"/>
      <dgm:spPr>
        <a:ln w="12700">
          <a:solidFill>
            <a:schemeClr val="tx1"/>
          </a:solidFill>
        </a:ln>
      </dgm:spPr>
      <dgm:t>
        <a:bodyPr anchor="t" anchorCtr="0"/>
        <a:lstStyle/>
        <a:p>
          <a:pPr>
            <a:lnSpc>
              <a:spcPct val="100000"/>
            </a:lnSpc>
            <a:spcBef>
              <a:spcPct val="0"/>
            </a:spcBef>
            <a:spcAft>
              <a:spcPts val="0"/>
            </a:spcAft>
          </a:pPr>
          <a:endParaRPr lang="en-US" sz="2400" b="1" dirty="0" smtClean="0">
            <a:solidFill>
              <a:srgbClr val="FFFF00"/>
            </a:solidFill>
            <a:effectLst>
              <a:outerShdw blurRad="38100" dist="38100" dir="2700000" algn="tl">
                <a:srgbClr val="000000">
                  <a:alpha val="43137"/>
                </a:srgbClr>
              </a:outerShdw>
            </a:effectLst>
          </a:endParaRPr>
        </a:p>
        <a:p>
          <a:pPr>
            <a:lnSpc>
              <a:spcPct val="100000"/>
            </a:lnSpc>
            <a:spcBef>
              <a:spcPct val="0"/>
            </a:spcBef>
            <a:spcAft>
              <a:spcPts val="0"/>
            </a:spcAft>
          </a:pPr>
          <a:endParaRPr lang="en-US" sz="2400" b="1" dirty="0" smtClean="0">
            <a:solidFill>
              <a:srgbClr val="FFFF00"/>
            </a:solidFill>
            <a:effectLst>
              <a:outerShdw blurRad="38100" dist="38100" dir="2700000" algn="tl">
                <a:srgbClr val="000000">
                  <a:alpha val="43137"/>
                </a:srgbClr>
              </a:outerShdw>
            </a:effectLst>
          </a:endParaRPr>
        </a:p>
        <a:p>
          <a:pPr>
            <a:lnSpc>
              <a:spcPct val="100000"/>
            </a:lnSpc>
            <a:spcBef>
              <a:spcPct val="0"/>
            </a:spcBef>
            <a:spcAft>
              <a:spcPts val="0"/>
            </a:spcAft>
          </a:pPr>
          <a:endParaRPr lang="en-US" sz="2400" b="1" dirty="0" smtClean="0">
            <a:solidFill>
              <a:srgbClr val="FFFF00"/>
            </a:solidFill>
            <a:effectLst>
              <a:outerShdw blurRad="38100" dist="38100" dir="2700000" algn="tl">
                <a:srgbClr val="000000">
                  <a:alpha val="43137"/>
                </a:srgbClr>
              </a:outerShdw>
            </a:effectLst>
          </a:endParaRPr>
        </a:p>
        <a:p>
          <a:pPr>
            <a:lnSpc>
              <a:spcPct val="100000"/>
            </a:lnSpc>
            <a:spcBef>
              <a:spcPct val="0"/>
            </a:spcBef>
            <a:spcAft>
              <a:spcPts val="0"/>
            </a:spcAft>
          </a:pPr>
          <a:endParaRPr lang="en-US" sz="2400" b="1" dirty="0" smtClean="0">
            <a:solidFill>
              <a:srgbClr val="FFFF00"/>
            </a:solidFill>
            <a:effectLst>
              <a:outerShdw blurRad="38100" dist="38100" dir="2700000" algn="tl">
                <a:srgbClr val="000000">
                  <a:alpha val="43137"/>
                </a:srgbClr>
              </a:outerShdw>
            </a:effectLst>
          </a:endParaRPr>
        </a:p>
        <a:p>
          <a:pPr>
            <a:lnSpc>
              <a:spcPct val="100000"/>
            </a:lnSpc>
            <a:spcBef>
              <a:spcPct val="0"/>
            </a:spcBef>
            <a:spcAft>
              <a:spcPts val="0"/>
            </a:spcAft>
          </a:pPr>
          <a:endParaRPr lang="en-US" sz="2400" b="1" dirty="0" smtClean="0">
            <a:solidFill>
              <a:srgbClr val="FFFF00"/>
            </a:solidFill>
            <a:effectLst>
              <a:outerShdw blurRad="38100" dist="38100" dir="2700000" algn="tl">
                <a:srgbClr val="000000">
                  <a:alpha val="43137"/>
                </a:srgbClr>
              </a:outerShdw>
            </a:effectLst>
          </a:endParaRPr>
        </a:p>
        <a:p>
          <a:pPr>
            <a:lnSpc>
              <a:spcPct val="100000"/>
            </a:lnSpc>
            <a:spcBef>
              <a:spcPct val="0"/>
            </a:spcBef>
            <a:spcAft>
              <a:spcPts val="0"/>
            </a:spcAft>
          </a:pPr>
          <a:endParaRPr lang="en-US" sz="2400" b="1" dirty="0" smtClean="0">
            <a:solidFill>
              <a:srgbClr val="FFFF00"/>
            </a:solidFill>
            <a:effectLst>
              <a:outerShdw blurRad="38100" dist="38100" dir="2700000" algn="tl">
                <a:srgbClr val="000000">
                  <a:alpha val="43137"/>
                </a:srgbClr>
              </a:outerShdw>
            </a:effectLst>
          </a:endParaRPr>
        </a:p>
        <a:p>
          <a:pPr>
            <a:lnSpc>
              <a:spcPct val="100000"/>
            </a:lnSpc>
            <a:spcBef>
              <a:spcPct val="0"/>
            </a:spcBef>
            <a:spcAft>
              <a:spcPts val="0"/>
            </a:spcAft>
          </a:pPr>
          <a:endParaRPr lang="en-US" sz="2400" b="1" dirty="0" smtClean="0">
            <a:solidFill>
              <a:srgbClr val="FFFF00"/>
            </a:solidFill>
            <a:effectLst>
              <a:outerShdw blurRad="38100" dist="38100" dir="2700000" algn="tl">
                <a:srgbClr val="000000">
                  <a:alpha val="43137"/>
                </a:srgbClr>
              </a:outerShdw>
            </a:effectLst>
          </a:endParaRPr>
        </a:p>
        <a:p>
          <a:pPr>
            <a:lnSpc>
              <a:spcPct val="150000"/>
            </a:lnSpc>
            <a:spcBef>
              <a:spcPts val="0"/>
            </a:spcBef>
            <a:spcAft>
              <a:spcPts val="0"/>
            </a:spcAft>
          </a:pPr>
          <a:r>
            <a:rPr lang="en-US" sz="2400" b="1" dirty="0" smtClean="0">
              <a:solidFill>
                <a:srgbClr val="FFFF00"/>
              </a:solidFill>
              <a:effectLst>
                <a:outerShdw blurRad="38100" dist="38100" dir="2700000" algn="tl">
                  <a:srgbClr val="000000">
                    <a:alpha val="43137"/>
                  </a:srgbClr>
                </a:outerShdw>
              </a:effectLst>
            </a:rPr>
            <a:t>Project Scope</a:t>
          </a:r>
        </a:p>
        <a:p>
          <a:pPr>
            <a:lnSpc>
              <a:spcPct val="100000"/>
            </a:lnSpc>
            <a:spcBef>
              <a:spcPct val="0"/>
            </a:spcBef>
            <a:spcAft>
              <a:spcPts val="0"/>
            </a:spcAft>
          </a:pPr>
          <a:r>
            <a:rPr lang="en-US" sz="1600" b="1" dirty="0" smtClean="0">
              <a:effectLst>
                <a:outerShdw blurRad="38100" dist="38100" dir="2700000" algn="tl">
                  <a:srgbClr val="000000">
                    <a:alpha val="43137"/>
                  </a:srgbClr>
                </a:outerShdw>
              </a:effectLst>
            </a:rPr>
            <a:t>(Product Scope</a:t>
          </a:r>
        </a:p>
        <a:p>
          <a:pPr>
            <a:lnSpc>
              <a:spcPct val="100000"/>
            </a:lnSpc>
            <a:spcBef>
              <a:spcPct val="0"/>
            </a:spcBef>
            <a:spcAft>
              <a:spcPts val="0"/>
            </a:spcAft>
          </a:pPr>
          <a:r>
            <a:rPr lang="en-US" sz="1600" b="1" dirty="0" smtClean="0">
              <a:effectLst>
                <a:outerShdw blurRad="38100" dist="38100" dir="2700000" algn="tl">
                  <a:srgbClr val="000000">
                    <a:alpha val="43137"/>
                  </a:srgbClr>
                </a:outerShdw>
              </a:effectLst>
            </a:rPr>
            <a:t> +</a:t>
          </a:r>
        </a:p>
        <a:p>
          <a:pPr>
            <a:lnSpc>
              <a:spcPct val="100000"/>
            </a:lnSpc>
            <a:spcBef>
              <a:spcPct val="0"/>
            </a:spcBef>
            <a:spcAft>
              <a:spcPts val="0"/>
            </a:spcAft>
          </a:pPr>
          <a:r>
            <a:rPr lang="en-US" sz="1600" b="1" dirty="0" smtClean="0">
              <a:effectLst>
                <a:outerShdw blurRad="38100" dist="38100" dir="2700000" algn="tl">
                  <a:srgbClr val="000000">
                    <a:alpha val="43137"/>
                  </a:srgbClr>
                </a:outerShdw>
              </a:effectLst>
            </a:rPr>
            <a:t>How to achieve the Product: Planning, Execution, Management, Logistics etc)</a:t>
          </a:r>
          <a:endParaRPr lang="en-US" sz="1600" b="1" dirty="0">
            <a:effectLst>
              <a:outerShdw blurRad="38100" dist="38100" dir="2700000" algn="tl">
                <a:srgbClr val="000000">
                  <a:alpha val="43137"/>
                </a:srgbClr>
              </a:outerShdw>
            </a:effectLst>
          </a:endParaRPr>
        </a:p>
      </dgm:t>
    </dgm:pt>
    <dgm:pt modelId="{252FF047-E905-430C-A1F5-8E80BEC8E5E9}" type="parTrans" cxnId="{7B60FDB1-9544-47CC-A2FF-BB12D9EAD3A0}">
      <dgm:prSet/>
      <dgm:spPr/>
      <dgm:t>
        <a:bodyPr/>
        <a:lstStyle/>
        <a:p>
          <a:endParaRPr lang="en-US"/>
        </a:p>
      </dgm:t>
    </dgm:pt>
    <dgm:pt modelId="{8D1D4183-15D7-4C5F-80A0-7CBFAF40193D}" type="sibTrans" cxnId="{7B60FDB1-9544-47CC-A2FF-BB12D9EAD3A0}">
      <dgm:prSet/>
      <dgm:spPr/>
      <dgm:t>
        <a:bodyPr/>
        <a:lstStyle/>
        <a:p>
          <a:endParaRPr lang="en-US"/>
        </a:p>
      </dgm:t>
    </dgm:pt>
    <dgm:pt modelId="{E3D19291-9CC6-4DDA-8F55-B35E0B124021}">
      <dgm:prSet phldrT="[Text]" custT="1"/>
      <dgm:spPr/>
      <dgm:t>
        <a:bodyPr/>
        <a:lstStyle/>
        <a:p>
          <a:r>
            <a:rPr lang="en-US" sz="2400" b="1" dirty="0" smtClean="0">
              <a:solidFill>
                <a:srgbClr val="00FF00"/>
              </a:solidFill>
              <a:effectLst>
                <a:outerShdw blurRad="38100" dist="38100" dir="2700000" algn="tl">
                  <a:srgbClr val="000000">
                    <a:alpha val="43137"/>
                  </a:srgbClr>
                </a:outerShdw>
              </a:effectLst>
            </a:rPr>
            <a:t>Product Scope</a:t>
          </a:r>
        </a:p>
        <a:p>
          <a:r>
            <a:rPr lang="en-US" sz="1600" b="1" dirty="0" smtClean="0">
              <a:effectLst>
                <a:outerShdw blurRad="38100" dist="38100" dir="2700000" algn="tl">
                  <a:srgbClr val="000000">
                    <a:alpha val="43137"/>
                  </a:srgbClr>
                </a:outerShdw>
              </a:effectLst>
            </a:rPr>
            <a:t>(What &amp; What Not   of Product)</a:t>
          </a:r>
          <a:endParaRPr lang="en-US" sz="1600" b="1" dirty="0">
            <a:effectLst>
              <a:outerShdw blurRad="38100" dist="38100" dir="2700000" algn="tl">
                <a:srgbClr val="000000">
                  <a:alpha val="43137"/>
                </a:srgbClr>
              </a:outerShdw>
            </a:effectLst>
          </a:endParaRPr>
        </a:p>
      </dgm:t>
    </dgm:pt>
    <dgm:pt modelId="{E924A609-C640-45BE-9C34-68A7D9A0ECBB}" type="parTrans" cxnId="{6F36756D-A11C-40A5-BC80-EB7F9B1F5E27}">
      <dgm:prSet/>
      <dgm:spPr/>
      <dgm:t>
        <a:bodyPr/>
        <a:lstStyle/>
        <a:p>
          <a:endParaRPr lang="en-US"/>
        </a:p>
      </dgm:t>
    </dgm:pt>
    <dgm:pt modelId="{7713EDA6-A8CF-4BC9-862A-0EFBD28B030C}" type="sibTrans" cxnId="{6F36756D-A11C-40A5-BC80-EB7F9B1F5E27}">
      <dgm:prSet/>
      <dgm:spPr/>
      <dgm:t>
        <a:bodyPr/>
        <a:lstStyle/>
        <a:p>
          <a:endParaRPr lang="en-US"/>
        </a:p>
      </dgm:t>
    </dgm:pt>
    <dgm:pt modelId="{61D54237-C06C-480C-98C5-171AC6735F12}" type="pres">
      <dgm:prSet presAssocID="{01ACD240-DF56-44BE-8014-90DECA917157}" presName="Name0" presStyleCnt="0">
        <dgm:presLayoutVars>
          <dgm:chMax val="7"/>
          <dgm:resizeHandles val="exact"/>
        </dgm:presLayoutVars>
      </dgm:prSet>
      <dgm:spPr/>
      <dgm:t>
        <a:bodyPr/>
        <a:lstStyle/>
        <a:p>
          <a:endParaRPr lang="en-US"/>
        </a:p>
      </dgm:t>
    </dgm:pt>
    <dgm:pt modelId="{BF2854C3-BF4B-445D-9CD8-6CF2BC889111}" type="pres">
      <dgm:prSet presAssocID="{01ACD240-DF56-44BE-8014-90DECA917157}" presName="comp1" presStyleCnt="0"/>
      <dgm:spPr/>
    </dgm:pt>
    <dgm:pt modelId="{B53B345A-531C-44C5-9A40-EF4D6D963545}" type="pres">
      <dgm:prSet presAssocID="{01ACD240-DF56-44BE-8014-90DECA917157}" presName="circle1" presStyleLbl="node1" presStyleIdx="0" presStyleCnt="2" custScaleX="97860" custScaleY="99577" custLinFactNeighborX="1356" custLinFactNeighborY="-149"/>
      <dgm:spPr/>
      <dgm:t>
        <a:bodyPr/>
        <a:lstStyle/>
        <a:p>
          <a:endParaRPr lang="en-US"/>
        </a:p>
      </dgm:t>
    </dgm:pt>
    <dgm:pt modelId="{7F5168D2-E8CE-440E-B4DC-7AD652B43933}" type="pres">
      <dgm:prSet presAssocID="{01ACD240-DF56-44BE-8014-90DECA917157}" presName="c1text" presStyleLbl="node1" presStyleIdx="0" presStyleCnt="2">
        <dgm:presLayoutVars>
          <dgm:bulletEnabled val="1"/>
        </dgm:presLayoutVars>
      </dgm:prSet>
      <dgm:spPr/>
      <dgm:t>
        <a:bodyPr/>
        <a:lstStyle/>
        <a:p>
          <a:endParaRPr lang="en-US"/>
        </a:p>
      </dgm:t>
    </dgm:pt>
    <dgm:pt modelId="{27122C71-3EEF-453D-BFDE-7D8A2901B80E}" type="pres">
      <dgm:prSet presAssocID="{01ACD240-DF56-44BE-8014-90DECA917157}" presName="comp2" presStyleCnt="0"/>
      <dgm:spPr/>
    </dgm:pt>
    <dgm:pt modelId="{025AC5D4-8BFA-4FF0-9443-1C3407FA2DDA}" type="pres">
      <dgm:prSet presAssocID="{01ACD240-DF56-44BE-8014-90DECA917157}" presName="circle2" presStyleLbl="node1" presStyleIdx="1" presStyleCnt="2" custScaleX="97670" custScaleY="70966" custLinFactNeighborX="763" custLinFactNeighborY="-38597"/>
      <dgm:spPr/>
      <dgm:t>
        <a:bodyPr/>
        <a:lstStyle/>
        <a:p>
          <a:endParaRPr lang="en-US"/>
        </a:p>
      </dgm:t>
    </dgm:pt>
    <dgm:pt modelId="{CEDC3165-A080-49EA-B76C-C1552E341BBB}" type="pres">
      <dgm:prSet presAssocID="{01ACD240-DF56-44BE-8014-90DECA917157}" presName="c2text" presStyleLbl="node1" presStyleIdx="1" presStyleCnt="2">
        <dgm:presLayoutVars>
          <dgm:bulletEnabled val="1"/>
        </dgm:presLayoutVars>
      </dgm:prSet>
      <dgm:spPr/>
      <dgm:t>
        <a:bodyPr/>
        <a:lstStyle/>
        <a:p>
          <a:endParaRPr lang="en-US"/>
        </a:p>
      </dgm:t>
    </dgm:pt>
  </dgm:ptLst>
  <dgm:cxnLst>
    <dgm:cxn modelId="{7B60FDB1-9544-47CC-A2FF-BB12D9EAD3A0}" srcId="{01ACD240-DF56-44BE-8014-90DECA917157}" destId="{80F4E3E2-C537-4496-BBB7-096CD1ED2288}" srcOrd="0" destOrd="0" parTransId="{252FF047-E905-430C-A1F5-8E80BEC8E5E9}" sibTransId="{8D1D4183-15D7-4C5F-80A0-7CBFAF40193D}"/>
    <dgm:cxn modelId="{63156DF7-9281-41E3-A45C-5D4CF5B6DEEB}" type="presOf" srcId="{E3D19291-9CC6-4DDA-8F55-B35E0B124021}" destId="{CEDC3165-A080-49EA-B76C-C1552E341BBB}" srcOrd="1" destOrd="0" presId="urn:microsoft.com/office/officeart/2005/8/layout/venn2"/>
    <dgm:cxn modelId="{C65CE741-CD7C-422D-8C6B-B53F662100BE}" type="presOf" srcId="{01ACD240-DF56-44BE-8014-90DECA917157}" destId="{61D54237-C06C-480C-98C5-171AC6735F12}" srcOrd="0" destOrd="0" presId="urn:microsoft.com/office/officeart/2005/8/layout/venn2"/>
    <dgm:cxn modelId="{745916DD-6C38-460A-A411-49F2D8E61BC2}" type="presOf" srcId="{E3D19291-9CC6-4DDA-8F55-B35E0B124021}" destId="{025AC5D4-8BFA-4FF0-9443-1C3407FA2DDA}" srcOrd="0" destOrd="0" presId="urn:microsoft.com/office/officeart/2005/8/layout/venn2"/>
    <dgm:cxn modelId="{6F36756D-A11C-40A5-BC80-EB7F9B1F5E27}" srcId="{01ACD240-DF56-44BE-8014-90DECA917157}" destId="{E3D19291-9CC6-4DDA-8F55-B35E0B124021}" srcOrd="1" destOrd="0" parTransId="{E924A609-C640-45BE-9C34-68A7D9A0ECBB}" sibTransId="{7713EDA6-A8CF-4BC9-862A-0EFBD28B030C}"/>
    <dgm:cxn modelId="{3311A7C4-DDC8-432A-9DBA-E7AACBA08F86}" type="presOf" srcId="{80F4E3E2-C537-4496-BBB7-096CD1ED2288}" destId="{B53B345A-531C-44C5-9A40-EF4D6D963545}" srcOrd="0" destOrd="0" presId="urn:microsoft.com/office/officeart/2005/8/layout/venn2"/>
    <dgm:cxn modelId="{1957A351-0514-4C95-AF96-0834816A68F5}" type="presOf" srcId="{80F4E3E2-C537-4496-BBB7-096CD1ED2288}" destId="{7F5168D2-E8CE-440E-B4DC-7AD652B43933}" srcOrd="1" destOrd="0" presId="urn:microsoft.com/office/officeart/2005/8/layout/venn2"/>
    <dgm:cxn modelId="{8D917382-36C0-4C43-BDD5-5EC2D2C565CA}" type="presParOf" srcId="{61D54237-C06C-480C-98C5-171AC6735F12}" destId="{BF2854C3-BF4B-445D-9CD8-6CF2BC889111}" srcOrd="0" destOrd="0" presId="urn:microsoft.com/office/officeart/2005/8/layout/venn2"/>
    <dgm:cxn modelId="{67868562-1A77-4202-B191-EBB6D5858085}" type="presParOf" srcId="{BF2854C3-BF4B-445D-9CD8-6CF2BC889111}" destId="{B53B345A-531C-44C5-9A40-EF4D6D963545}" srcOrd="0" destOrd="0" presId="urn:microsoft.com/office/officeart/2005/8/layout/venn2"/>
    <dgm:cxn modelId="{86238148-8F91-4095-B44A-536B42815175}" type="presParOf" srcId="{BF2854C3-BF4B-445D-9CD8-6CF2BC889111}" destId="{7F5168D2-E8CE-440E-B4DC-7AD652B43933}" srcOrd="1" destOrd="0" presId="urn:microsoft.com/office/officeart/2005/8/layout/venn2"/>
    <dgm:cxn modelId="{B2B3CF5F-9B5E-45B9-B73F-114A36BAA4AF}" type="presParOf" srcId="{61D54237-C06C-480C-98C5-171AC6735F12}" destId="{27122C71-3EEF-453D-BFDE-7D8A2901B80E}" srcOrd="1" destOrd="0" presId="urn:microsoft.com/office/officeart/2005/8/layout/venn2"/>
    <dgm:cxn modelId="{A867FE6A-A6C0-404F-82D7-9A5210DFD843}" type="presParOf" srcId="{27122C71-3EEF-453D-BFDE-7D8A2901B80E}" destId="{025AC5D4-8BFA-4FF0-9443-1C3407FA2DDA}" srcOrd="0" destOrd="0" presId="urn:microsoft.com/office/officeart/2005/8/layout/venn2"/>
    <dgm:cxn modelId="{F62938A4-7E42-47D9-96A2-2C616611B991}" type="presParOf" srcId="{27122C71-3EEF-453D-BFDE-7D8A2901B80E}" destId="{CEDC3165-A080-49EA-B76C-C1552E341BBB}"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71125" y="0"/>
            <a:ext cx="2961481" cy="498951"/>
          </a:xfrm>
          <a:prstGeom prst="rect">
            <a:avLst/>
          </a:prstGeom>
        </p:spPr>
        <p:txBody>
          <a:bodyPr vert="horz" lIns="91440" tIns="45720" rIns="91440" bIns="45720" rtlCol="0"/>
          <a:lstStyle>
            <a:lvl1pPr algn="r">
              <a:defRPr sz="1200"/>
            </a:lvl1pPr>
          </a:lstStyle>
          <a:p>
            <a:fld id="{1A9C6E98-8FBC-49B7-B847-7A24D1056F8D}" type="datetimeFigureOut">
              <a:rPr lang="en-US" smtClean="0"/>
              <a:t>1/31/2016</a:t>
            </a:fld>
            <a:endParaRPr lang="en-US" dirty="0"/>
          </a:p>
        </p:txBody>
      </p:sp>
      <p:sp>
        <p:nvSpPr>
          <p:cNvPr id="4" name="Footer Placeholder 3"/>
          <p:cNvSpPr>
            <a:spLocks noGrp="1"/>
          </p:cNvSpPr>
          <p:nvPr>
            <p:ph type="ftr" sz="quarter" idx="2"/>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71125" y="9478342"/>
            <a:ext cx="2961481" cy="498951"/>
          </a:xfrm>
          <a:prstGeom prst="rect">
            <a:avLst/>
          </a:prstGeom>
        </p:spPr>
        <p:txBody>
          <a:bodyPr vert="horz" lIns="91440" tIns="45720" rIns="91440" bIns="45720" rtlCol="0" anchor="b"/>
          <a:lstStyle>
            <a:lvl1pPr algn="r">
              <a:defRPr sz="1200"/>
            </a:lvl1pPr>
          </a:lstStyle>
          <a:p>
            <a:fld id="{A10E1475-516A-4A0C-8605-D9F70011F720}" type="slidenum">
              <a:rPr lang="en-US" smtClean="0"/>
              <a:t>‹#›</a:t>
            </a:fld>
            <a:endParaRPr lang="en-US" dirty="0"/>
          </a:p>
        </p:txBody>
      </p:sp>
    </p:spTree>
    <p:extLst>
      <p:ext uri="{BB962C8B-B14F-4D97-AF65-F5344CB8AC3E}">
        <p14:creationId xmlns:p14="http://schemas.microsoft.com/office/powerpoint/2010/main" val="1982622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71125" y="0"/>
            <a:ext cx="2961481" cy="498951"/>
          </a:xfrm>
          <a:prstGeom prst="rect">
            <a:avLst/>
          </a:prstGeom>
        </p:spPr>
        <p:txBody>
          <a:bodyPr vert="horz" lIns="91440" tIns="45720" rIns="91440" bIns="45720" rtlCol="0"/>
          <a:lstStyle>
            <a:lvl1pPr algn="r">
              <a:defRPr sz="1200"/>
            </a:lvl1pPr>
          </a:lstStyle>
          <a:p>
            <a:fld id="{38D5CF10-2452-492F-BD90-80252FB2E8A4}" type="datetimeFigureOut">
              <a:rPr lang="en-US" smtClean="0"/>
              <a:t>1/31/2016</a:t>
            </a:fld>
            <a:endParaRPr lang="en-US" dirty="0"/>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3419" y="4740037"/>
            <a:ext cx="5467350" cy="44905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71125" y="9478342"/>
            <a:ext cx="2961481" cy="498951"/>
          </a:xfrm>
          <a:prstGeom prst="rect">
            <a:avLst/>
          </a:prstGeom>
        </p:spPr>
        <p:txBody>
          <a:bodyPr vert="horz" lIns="91440" tIns="45720" rIns="91440" bIns="45720" rtlCol="0" anchor="b"/>
          <a:lstStyle>
            <a:lvl1pPr algn="r">
              <a:defRPr sz="1200"/>
            </a:lvl1pPr>
          </a:lstStyle>
          <a:p>
            <a:fld id="{3413396C-71A9-4879-B759-0F6755066F99}" type="slidenum">
              <a:rPr lang="en-US" smtClean="0"/>
              <a:t>‹#›</a:t>
            </a:fld>
            <a:endParaRPr lang="en-US" dirty="0"/>
          </a:p>
        </p:txBody>
      </p:sp>
    </p:spTree>
    <p:extLst>
      <p:ext uri="{BB962C8B-B14F-4D97-AF65-F5344CB8AC3E}">
        <p14:creationId xmlns:p14="http://schemas.microsoft.com/office/powerpoint/2010/main" val="950911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6545173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4146397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8260103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0952341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7199222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41230787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914825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185351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283637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074887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7855956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5F0F4FA-33BD-4B78-B80C-AEBC53A53873}" type="datetime1">
              <a:rPr lang="en-US" smtClean="0"/>
              <a:t>1/31/2016</a:t>
            </a:fld>
            <a:endParaRPr lang="en-US" dirty="0"/>
          </a:p>
        </p:txBody>
      </p:sp>
      <p:sp>
        <p:nvSpPr>
          <p:cNvPr id="5" name="Footer Placeholder 4"/>
          <p:cNvSpPr>
            <a:spLocks noGrp="1"/>
          </p:cNvSpPr>
          <p:nvPr>
            <p:ph type="ftr" sz="quarter" idx="11"/>
          </p:nvPr>
        </p:nvSpPr>
        <p:spPr/>
        <p:txBody>
          <a:bodyPr/>
          <a:lstStyle/>
          <a:p>
            <a:r>
              <a:rPr lang="en-US" smtClean="0"/>
              <a:t>MEhsanSaeed</a:t>
            </a:r>
            <a:endParaRPr lang="en-US" dirty="0"/>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8FC132-CEBD-425F-86F2-60D0BC5D71D7}" type="datetime1">
              <a:rPr lang="en-US" smtClean="0"/>
              <a:t>1/31/2016</a:t>
            </a:fld>
            <a:endParaRPr lang="en-US" dirty="0"/>
          </a:p>
        </p:txBody>
      </p:sp>
      <p:sp>
        <p:nvSpPr>
          <p:cNvPr id="5" name="Footer Placeholder 4"/>
          <p:cNvSpPr>
            <a:spLocks noGrp="1"/>
          </p:cNvSpPr>
          <p:nvPr>
            <p:ph type="ftr" sz="quarter" idx="11"/>
          </p:nvPr>
        </p:nvSpPr>
        <p:spPr/>
        <p:txBody>
          <a:bodyPr/>
          <a:lstStyle/>
          <a:p>
            <a:r>
              <a:rPr lang="en-US" smtClean="0"/>
              <a:t>MEhsanSaeed</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99181E-509A-4130-B9F6-EC35F8FEB5E9}" type="datetime1">
              <a:rPr lang="en-US" smtClean="0"/>
              <a:t>1/31/2016</a:t>
            </a:fld>
            <a:endParaRPr lang="en-US" dirty="0"/>
          </a:p>
        </p:txBody>
      </p:sp>
      <p:sp>
        <p:nvSpPr>
          <p:cNvPr id="5" name="Footer Placeholder 4"/>
          <p:cNvSpPr>
            <a:spLocks noGrp="1"/>
          </p:cNvSpPr>
          <p:nvPr>
            <p:ph type="ftr" sz="quarter" idx="11"/>
          </p:nvPr>
        </p:nvSpPr>
        <p:spPr/>
        <p:txBody>
          <a:bodyPr/>
          <a:lstStyle/>
          <a:p>
            <a:r>
              <a:rPr lang="en-US" smtClean="0"/>
              <a:t>MEhsanSaeed</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6A8124F-2012-412B-B215-255FC4C87772}" type="datetime1">
              <a:rPr lang="en-US" smtClean="0">
                <a:solidFill>
                  <a:prstClr val="black">
                    <a:tint val="75000"/>
                  </a:prstClr>
                </a:solidFill>
              </a:r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89847232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16D667-F041-4D95-82E7-C89AFC5D7D05}" type="datetime1">
              <a:rPr lang="en-US" smtClean="0">
                <a:solidFill>
                  <a:prstClr val="black">
                    <a:tint val="75000"/>
                  </a:prstClr>
                </a:solidFill>
              </a:r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901240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C17293-0A15-43F6-93FF-BFF423634C18}" type="datetime1">
              <a:rPr lang="en-US" smtClean="0">
                <a:solidFill>
                  <a:prstClr val="black">
                    <a:tint val="75000"/>
                  </a:prstClr>
                </a:solidFill>
              </a:r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519726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0" y="6492875"/>
            <a:ext cx="2895600" cy="365125"/>
          </a:xfrm>
        </p:spPr>
        <p:txBody>
          <a:bodyPr/>
          <a:lstStyle>
            <a:lvl1pPr algn="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589254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B442417-7FD4-4D5F-A93F-8DC310E43CF7}" type="datetime1">
              <a:rPr lang="en-US" smtClean="0">
                <a:solidFill>
                  <a:prstClr val="black">
                    <a:tint val="75000"/>
                  </a:prstClr>
                </a:solidFill>
              </a:r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857213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37A007C-EC0F-4037-A0ED-BCCB78DDCF07}" type="datetime1">
              <a:rPr lang="en-US" smtClean="0">
                <a:solidFill>
                  <a:prstClr val="black">
                    <a:tint val="75000"/>
                  </a:prstClr>
                </a:solidFill>
              </a:r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221371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1B07E6-348C-4D56-ABB0-947416D9B6A2}" type="datetime1">
              <a:rPr lang="en-US" smtClean="0">
                <a:solidFill>
                  <a:prstClr val="black">
                    <a:tint val="75000"/>
                  </a:prstClr>
                </a:solidFill>
              </a:r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02186295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AA3A7B-D0AF-4755-A044-C2CE321EF561}" type="datetime1">
              <a:rPr lang="en-US" smtClean="0">
                <a:solidFill>
                  <a:prstClr val="black">
                    <a:tint val="75000"/>
                  </a:prstClr>
                </a:solidFill>
              </a:r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646194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A7AA52E-9530-40D8-BE87-B028845945AB}" type="datetime1">
              <a:rPr lang="en-US" smtClean="0"/>
              <a:t>1/31/2016</a:t>
            </a:fld>
            <a:endParaRPr lang="en-US" dirty="0"/>
          </a:p>
        </p:txBody>
      </p:sp>
      <p:sp>
        <p:nvSpPr>
          <p:cNvPr id="5" name="Footer Placeholder 4"/>
          <p:cNvSpPr>
            <a:spLocks noGrp="1"/>
          </p:cNvSpPr>
          <p:nvPr>
            <p:ph type="ftr" sz="quarter" idx="11"/>
          </p:nvPr>
        </p:nvSpPr>
        <p:spPr/>
        <p:txBody>
          <a:bodyPr/>
          <a:lstStyle/>
          <a:p>
            <a:r>
              <a:rPr lang="en-US" smtClean="0"/>
              <a:t>MEhsanSaeed</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2F16CB-6F58-4F5D-894B-0D415F080FD8}" type="datetime1">
              <a:rPr lang="en-US" smtClean="0">
                <a:solidFill>
                  <a:prstClr val="black">
                    <a:tint val="75000"/>
                  </a:prstClr>
                </a:solidFill>
              </a:r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4791035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0D0242-0B85-48BE-9F90-BD6526B208A3}" type="datetime1">
              <a:rPr lang="en-US" smtClean="0">
                <a:solidFill>
                  <a:prstClr val="black">
                    <a:tint val="75000"/>
                  </a:prstClr>
                </a:solidFill>
              </a:r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929405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DDB53F-F4DD-479B-BC50-B649DBB16971}" type="datetime1">
              <a:rPr lang="en-US" smtClean="0">
                <a:solidFill>
                  <a:prstClr val="black">
                    <a:tint val="75000"/>
                  </a:prstClr>
                </a:solidFill>
              </a:r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0651402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94794169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88492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866724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9940" y="6502122"/>
            <a:ext cx="1066800" cy="365125"/>
          </a:xfrm>
        </p:spPr>
        <p:txBody>
          <a:bodyPr/>
          <a:lstStyle>
            <a:lvl1pPr algn="l">
              <a:defRPr>
                <a:solidFill>
                  <a:schemeClr val="tx1"/>
                </a:solidFill>
              </a:defRPr>
            </a:lvl1p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976292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87510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182845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76921241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C17E1C-303E-44A4-88F6-2308CA3972E8}" type="datetime1">
              <a:rPr lang="en-US" smtClean="0"/>
              <a:t>1/31/2016</a:t>
            </a:fld>
            <a:endParaRPr lang="en-US" dirty="0"/>
          </a:p>
        </p:txBody>
      </p:sp>
      <p:sp>
        <p:nvSpPr>
          <p:cNvPr id="5" name="Footer Placeholder 4"/>
          <p:cNvSpPr>
            <a:spLocks noGrp="1"/>
          </p:cNvSpPr>
          <p:nvPr>
            <p:ph type="ftr" sz="quarter" idx="11"/>
          </p:nvPr>
        </p:nvSpPr>
        <p:spPr/>
        <p:txBody>
          <a:bodyPr/>
          <a:lstStyle/>
          <a:p>
            <a:r>
              <a:rPr lang="en-US" smtClean="0"/>
              <a:t>MEhsanSaeed</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3137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914084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07554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059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BE9076-6D53-402F-9571-C61F671BE764}" type="datetime1">
              <a:rPr lang="en-US" smtClean="0"/>
              <a:t>1/31/2016</a:t>
            </a:fld>
            <a:endParaRPr lang="en-US" dirty="0"/>
          </a:p>
        </p:txBody>
      </p:sp>
      <p:sp>
        <p:nvSpPr>
          <p:cNvPr id="6" name="Footer Placeholder 5"/>
          <p:cNvSpPr>
            <a:spLocks noGrp="1"/>
          </p:cNvSpPr>
          <p:nvPr>
            <p:ph type="ftr" sz="quarter" idx="11"/>
          </p:nvPr>
        </p:nvSpPr>
        <p:spPr>
          <a:xfrm>
            <a:off x="13252" y="6502122"/>
            <a:ext cx="1129748" cy="365125"/>
          </a:xfrm>
        </p:spPr>
        <p:txBody>
          <a:bodyPr/>
          <a:lstStyle>
            <a:lvl1pPr algn="l">
              <a:defRPr>
                <a:solidFill>
                  <a:schemeClr val="tx1"/>
                </a:solidFill>
              </a:defRPr>
            </a:lvl1pPr>
          </a:lstStyle>
          <a:p>
            <a:r>
              <a:rPr lang="en-US" smtClean="0"/>
              <a:t>MEhsanSaeed</a:t>
            </a:r>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5166C7F-EFCD-485B-9803-5D2499065878}" type="datetime1">
              <a:rPr lang="en-US" smtClean="0"/>
              <a:t>1/31/2016</a:t>
            </a:fld>
            <a:endParaRPr lang="en-US" dirty="0"/>
          </a:p>
        </p:txBody>
      </p:sp>
      <p:sp>
        <p:nvSpPr>
          <p:cNvPr id="8" name="Footer Placeholder 7"/>
          <p:cNvSpPr>
            <a:spLocks noGrp="1"/>
          </p:cNvSpPr>
          <p:nvPr>
            <p:ph type="ftr" sz="quarter" idx="11"/>
          </p:nvPr>
        </p:nvSpPr>
        <p:spPr/>
        <p:txBody>
          <a:bodyPr/>
          <a:lstStyle/>
          <a:p>
            <a:r>
              <a:rPr lang="en-US" smtClean="0"/>
              <a:t>MEhsanSaeed</a:t>
            </a:r>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69342DB-EC12-4295-887C-800C7D4909A6}" type="datetime1">
              <a:rPr lang="en-US" smtClean="0"/>
              <a:t>1/31/2016</a:t>
            </a:fld>
            <a:endParaRPr lang="en-US" dirty="0"/>
          </a:p>
        </p:txBody>
      </p:sp>
      <p:sp>
        <p:nvSpPr>
          <p:cNvPr id="4" name="Footer Placeholder 3"/>
          <p:cNvSpPr>
            <a:spLocks noGrp="1"/>
          </p:cNvSpPr>
          <p:nvPr>
            <p:ph type="ftr" sz="quarter" idx="11"/>
          </p:nvPr>
        </p:nvSpPr>
        <p:spPr/>
        <p:txBody>
          <a:bodyPr/>
          <a:lstStyle/>
          <a:p>
            <a:r>
              <a:rPr lang="en-US" smtClean="0"/>
              <a:t>MEhsanSaeed</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BB8044-0E85-45F6-8A73-459534DC3526}" type="datetime1">
              <a:rPr lang="en-US" smtClean="0"/>
              <a:t>1/31/2016</a:t>
            </a:fld>
            <a:endParaRPr lang="en-US" dirty="0"/>
          </a:p>
        </p:txBody>
      </p:sp>
      <p:sp>
        <p:nvSpPr>
          <p:cNvPr id="3" name="Footer Placeholder 2"/>
          <p:cNvSpPr>
            <a:spLocks noGrp="1"/>
          </p:cNvSpPr>
          <p:nvPr>
            <p:ph type="ftr" sz="quarter" idx="11"/>
          </p:nvPr>
        </p:nvSpPr>
        <p:spPr/>
        <p:txBody>
          <a:bodyPr/>
          <a:lstStyle/>
          <a:p>
            <a:r>
              <a:rPr lang="en-US" smtClean="0"/>
              <a:t>MEhsanSaeed</a:t>
            </a:r>
            <a:endParaRPr lang="en-US" dirty="0"/>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558123-1D45-4F47-BD2F-9DB03D68BDEB}" type="datetime1">
              <a:rPr lang="en-US" smtClean="0"/>
              <a:t>1/31/2016</a:t>
            </a:fld>
            <a:endParaRPr lang="en-US" dirty="0"/>
          </a:p>
        </p:txBody>
      </p:sp>
      <p:sp>
        <p:nvSpPr>
          <p:cNvPr id="6" name="Footer Placeholder 5"/>
          <p:cNvSpPr>
            <a:spLocks noGrp="1"/>
          </p:cNvSpPr>
          <p:nvPr>
            <p:ph type="ftr" sz="quarter" idx="11"/>
          </p:nvPr>
        </p:nvSpPr>
        <p:spPr/>
        <p:txBody>
          <a:bodyPr/>
          <a:lstStyle/>
          <a:p>
            <a:r>
              <a:rPr lang="en-US" smtClean="0"/>
              <a:t>MEhsanSaeed</a:t>
            </a:r>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EB4B79-8143-4F62-A6C6-A29407999C47}" type="datetime1">
              <a:rPr lang="en-US" smtClean="0"/>
              <a:t>1/31/2016</a:t>
            </a:fld>
            <a:endParaRPr lang="en-US" dirty="0"/>
          </a:p>
        </p:txBody>
      </p:sp>
      <p:sp>
        <p:nvSpPr>
          <p:cNvPr id="6" name="Footer Placeholder 5"/>
          <p:cNvSpPr>
            <a:spLocks noGrp="1"/>
          </p:cNvSpPr>
          <p:nvPr>
            <p:ph type="ftr" sz="quarter" idx="11"/>
          </p:nvPr>
        </p:nvSpPr>
        <p:spPr/>
        <p:txBody>
          <a:bodyPr/>
          <a:lstStyle/>
          <a:p>
            <a:r>
              <a:rPr lang="en-US" smtClean="0"/>
              <a:t>MEhsanSaeed</a:t>
            </a:r>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9E4501-0B9F-4852-AF16-CD9C974012B5}" type="datetime1">
              <a:rPr lang="en-US" smtClean="0"/>
              <a:t>1/31/2016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MEhsanSaeed</a:t>
            </a:r>
            <a:endParaRPr lang="en-US" dirty="0"/>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8DDACC-1C7A-4783-A722-5581CC27DE47}" type="datetime1">
              <a:rPr lang="en-US" smtClean="0">
                <a:solidFill>
                  <a:prstClr val="black">
                    <a:tint val="75000"/>
                  </a:prstClr>
                </a:solidFill>
              </a:rPr>
              <a:t>1/31/2016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35667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50715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7100"/>
            <a:ext cx="9144000" cy="533400"/>
          </a:xfrm>
        </p:spPr>
        <p:txBody>
          <a:bodyPr>
            <a:noAutofit/>
          </a:bodyPr>
          <a:lstStyle/>
          <a:p>
            <a:r>
              <a:rPr lang="en-US" sz="3600" b="1" dirty="0" smtClean="0">
                <a:solidFill>
                  <a:srgbClr val="FF0000"/>
                </a:solidFill>
                <a:effectLst>
                  <a:outerShdw blurRad="38100" dist="38100" dir="2700000" algn="tl">
                    <a:srgbClr val="000000">
                      <a:alpha val="43137"/>
                    </a:srgbClr>
                  </a:outerShdw>
                </a:effectLst>
              </a:rPr>
              <a:t>Controlling Project Scope</a:t>
            </a:r>
            <a:endParaRPr lang="en-US" sz="3200" b="1" dirty="0">
              <a:solidFill>
                <a:srgbClr val="FF0000"/>
              </a:solidFill>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B6F15528-21DE-4FAA-801E-634DDDAF4B2B}" type="slidenum">
              <a:rPr lang="en-US" b="1" smtClean="0">
                <a:solidFill>
                  <a:prstClr val="black"/>
                </a:solidFill>
              </a:rPr>
              <a:pPr/>
              <a:t>1</a:t>
            </a:fld>
            <a:endParaRPr lang="en-US" b="1" dirty="0">
              <a:solidFill>
                <a:prstClr val="black"/>
              </a:solidFill>
            </a:endParaRPr>
          </a:p>
        </p:txBody>
      </p:sp>
      <p:sp>
        <p:nvSpPr>
          <p:cNvPr id="8" name="Rectangle 7"/>
          <p:cNvSpPr/>
          <p:nvPr/>
        </p:nvSpPr>
        <p:spPr>
          <a:xfrm>
            <a:off x="3679222" y="-81275"/>
            <a:ext cx="1785555" cy="584775"/>
          </a:xfrm>
          <a:prstGeom prst="rect">
            <a:avLst/>
          </a:prstGeom>
        </p:spPr>
        <p:txBody>
          <a:bodyPr wrap="square">
            <a:spAutoFit/>
          </a:bodyPr>
          <a:lstStyle/>
          <a:p>
            <a:pPr algn="ctr"/>
            <a:r>
              <a:rPr lang="en-US" sz="3200" b="1" dirty="0" smtClean="0">
                <a:solidFill>
                  <a:prstClr val="black"/>
                </a:solidFill>
              </a:rPr>
              <a:t>MEC-2</a:t>
            </a:r>
            <a:endParaRPr lang="en-US" sz="3200" b="1" dirty="0">
              <a:solidFill>
                <a:prstClr val="black"/>
              </a:solidFill>
            </a:endParaRPr>
          </a:p>
        </p:txBody>
      </p:sp>
      <p:sp>
        <p:nvSpPr>
          <p:cNvPr id="4" name="Footer Placeholder 3"/>
          <p:cNvSpPr>
            <a:spLocks noGrp="1"/>
          </p:cNvSpPr>
          <p:nvPr>
            <p:ph type="ftr" sz="quarter" idx="11"/>
          </p:nvPr>
        </p:nvSpPr>
        <p:spPr>
          <a:xfrm>
            <a:off x="3124200" y="6483673"/>
            <a:ext cx="2895600" cy="365125"/>
          </a:xfrm>
        </p:spPr>
        <p:txBody>
          <a:bodyPr/>
          <a:lstStyle/>
          <a:p>
            <a:r>
              <a:rPr lang="en-US" dirty="0" err="1" smtClean="0">
                <a:solidFill>
                  <a:prstClr val="black">
                    <a:tint val="75000"/>
                  </a:prstClr>
                </a:solidFill>
              </a:rPr>
              <a:t>MEhsanSaeed</a:t>
            </a:r>
            <a:endParaRPr lang="en-US" dirty="0">
              <a:solidFill>
                <a:prstClr val="black">
                  <a:tint val="75000"/>
                </a:prstClr>
              </a:solidFill>
            </a:endParaRPr>
          </a:p>
        </p:txBody>
      </p:sp>
      <p:sp>
        <p:nvSpPr>
          <p:cNvPr id="6" name="TextBox 5"/>
          <p:cNvSpPr txBox="1"/>
          <p:nvPr/>
        </p:nvSpPr>
        <p:spPr>
          <a:xfrm>
            <a:off x="23150" y="1091875"/>
            <a:ext cx="9111342" cy="5816977"/>
          </a:xfrm>
          <a:prstGeom prst="rect">
            <a:avLst/>
          </a:prstGeom>
          <a:noFill/>
        </p:spPr>
        <p:txBody>
          <a:bodyPr wrap="square" rtlCol="0">
            <a:spAutoFit/>
          </a:bodyPr>
          <a:lstStyle/>
          <a:p>
            <a:pPr>
              <a:spcBef>
                <a:spcPts val="600"/>
              </a:spcBef>
              <a:buClr>
                <a:srgbClr val="FF0000"/>
              </a:buClr>
              <a:buSzPct val="65000"/>
            </a:pPr>
            <a:r>
              <a:rPr lang="en-US" sz="2400" u="sng" dirty="0" smtClean="0">
                <a:solidFill>
                  <a:prstClr val="black"/>
                </a:solidFill>
              </a:rPr>
              <a:t>Outline</a:t>
            </a:r>
          </a:p>
          <a:p>
            <a:pPr marL="234950" indent="-234950">
              <a:spcBef>
                <a:spcPts val="600"/>
              </a:spcBef>
              <a:buClr>
                <a:srgbClr val="FF0000"/>
              </a:buClr>
              <a:buSzPct val="65000"/>
              <a:buFont typeface="Wingdings" pitchFamily="2" charset="2"/>
              <a:buChar char="§"/>
            </a:pPr>
            <a:r>
              <a:rPr lang="en-US" sz="2400" dirty="0" smtClean="0">
                <a:solidFill>
                  <a:prstClr val="black"/>
                </a:solidFill>
              </a:rPr>
              <a:t>Product </a:t>
            </a:r>
            <a:r>
              <a:rPr lang="en-US" sz="2400" dirty="0">
                <a:solidFill>
                  <a:prstClr val="black"/>
                </a:solidFill>
              </a:rPr>
              <a:t>Scope &amp; Project Scope.</a:t>
            </a:r>
          </a:p>
          <a:p>
            <a:pPr marL="234950" indent="-234950">
              <a:spcBef>
                <a:spcPts val="600"/>
              </a:spcBef>
              <a:buClr>
                <a:srgbClr val="FF0000"/>
              </a:buClr>
              <a:buSzPct val="65000"/>
              <a:buFont typeface="Wingdings" pitchFamily="2" charset="2"/>
              <a:buChar char="§"/>
            </a:pPr>
            <a:r>
              <a:rPr lang="en-US" sz="2400" dirty="0" smtClean="0">
                <a:solidFill>
                  <a:prstClr val="black"/>
                </a:solidFill>
              </a:rPr>
              <a:t>Documentation </a:t>
            </a:r>
            <a:r>
              <a:rPr lang="en-US" sz="2400" dirty="0">
                <a:solidFill>
                  <a:prstClr val="black"/>
                </a:solidFill>
              </a:rPr>
              <a:t>related to Product Scope &amp; Project Scope.</a:t>
            </a:r>
          </a:p>
          <a:p>
            <a:pPr marL="234950" indent="-234950">
              <a:spcBef>
                <a:spcPts val="600"/>
              </a:spcBef>
              <a:buClr>
                <a:srgbClr val="FF0000"/>
              </a:buClr>
              <a:buSzPct val="65000"/>
              <a:buFont typeface="Wingdings" pitchFamily="2" charset="2"/>
              <a:buChar char="§"/>
            </a:pPr>
            <a:r>
              <a:rPr lang="en-US" sz="2400" dirty="0" smtClean="0">
                <a:solidFill>
                  <a:prstClr val="black"/>
                </a:solidFill>
              </a:rPr>
              <a:t>Changes </a:t>
            </a:r>
            <a:r>
              <a:rPr lang="en-US" sz="2400" dirty="0">
                <a:solidFill>
                  <a:prstClr val="black"/>
                </a:solidFill>
              </a:rPr>
              <a:t>to Scope:</a:t>
            </a:r>
          </a:p>
          <a:p>
            <a:pPr marL="798513" lvl="1" indent="-334963">
              <a:spcBef>
                <a:spcPts val="600"/>
              </a:spcBef>
              <a:buClr>
                <a:srgbClr val="FF0000"/>
              </a:buClr>
              <a:buSzPct val="65000"/>
            </a:pPr>
            <a:r>
              <a:rPr lang="en-US" sz="2400" dirty="0">
                <a:solidFill>
                  <a:prstClr val="black"/>
                </a:solidFill>
              </a:rPr>
              <a:t>-	Good Changes</a:t>
            </a:r>
          </a:p>
          <a:p>
            <a:pPr marL="806450" lvl="1" indent="-342900">
              <a:spcBef>
                <a:spcPts val="600"/>
              </a:spcBef>
              <a:buClr>
                <a:srgbClr val="FF0000"/>
              </a:buClr>
              <a:buSzPct val="65000"/>
              <a:buFontTx/>
              <a:buChar char="-"/>
            </a:pPr>
            <a:r>
              <a:rPr lang="en-US" sz="2400" dirty="0" smtClean="0">
                <a:solidFill>
                  <a:prstClr val="black"/>
                </a:solidFill>
              </a:rPr>
              <a:t>Scope Creep</a:t>
            </a:r>
          </a:p>
          <a:p>
            <a:pPr marL="806450" lvl="1" indent="-342900">
              <a:spcBef>
                <a:spcPts val="600"/>
              </a:spcBef>
              <a:buClr>
                <a:srgbClr val="FF0000"/>
              </a:buClr>
              <a:buSzPct val="65000"/>
              <a:buFontTx/>
              <a:buChar char="-"/>
            </a:pPr>
            <a:r>
              <a:rPr lang="en-US" sz="2400" dirty="0" err="1" smtClean="0">
                <a:solidFill>
                  <a:prstClr val="black"/>
                </a:solidFill>
              </a:rPr>
              <a:t>Goldplating</a:t>
            </a:r>
            <a:endParaRPr lang="en-US" sz="2400" dirty="0">
              <a:solidFill>
                <a:prstClr val="black"/>
              </a:solidFill>
            </a:endParaRPr>
          </a:p>
          <a:p>
            <a:pPr marL="798513" indent="-334963">
              <a:spcBef>
                <a:spcPts val="600"/>
              </a:spcBef>
              <a:buClr>
                <a:srgbClr val="FF0000"/>
              </a:buClr>
              <a:buSzPct val="65000"/>
            </a:pPr>
            <a:r>
              <a:rPr lang="en-US" sz="2400" dirty="0" smtClean="0">
                <a:solidFill>
                  <a:prstClr val="black"/>
                </a:solidFill>
              </a:rPr>
              <a:t>-</a:t>
            </a:r>
            <a:r>
              <a:rPr lang="en-US" sz="2400" dirty="0">
                <a:solidFill>
                  <a:prstClr val="black"/>
                </a:solidFill>
              </a:rPr>
              <a:t>	</a:t>
            </a:r>
            <a:r>
              <a:rPr lang="en-US" sz="2400" dirty="0" smtClean="0">
                <a:solidFill>
                  <a:prstClr val="black"/>
                </a:solidFill>
              </a:rPr>
              <a:t>Controlling </a:t>
            </a:r>
            <a:r>
              <a:rPr lang="en-US" sz="2400" dirty="0">
                <a:solidFill>
                  <a:prstClr val="black"/>
                </a:solidFill>
              </a:rPr>
              <a:t>Project Scope.</a:t>
            </a:r>
          </a:p>
          <a:p>
            <a:pPr marL="234950" indent="-234950">
              <a:spcBef>
                <a:spcPts val="600"/>
              </a:spcBef>
              <a:buClr>
                <a:srgbClr val="FF0000"/>
              </a:buClr>
              <a:buSzPct val="65000"/>
              <a:buFont typeface="Wingdings" pitchFamily="2" charset="2"/>
              <a:buChar char="§"/>
            </a:pPr>
            <a:r>
              <a:rPr lang="en-US" sz="2400" dirty="0" smtClean="0">
                <a:solidFill>
                  <a:prstClr val="black"/>
                </a:solidFill>
              </a:rPr>
              <a:t>Validating </a:t>
            </a:r>
            <a:r>
              <a:rPr lang="en-US" sz="2400" dirty="0">
                <a:solidFill>
                  <a:prstClr val="black"/>
                </a:solidFill>
              </a:rPr>
              <a:t>Product Scope.</a:t>
            </a:r>
          </a:p>
          <a:p>
            <a:pPr>
              <a:spcBef>
                <a:spcPts val="600"/>
              </a:spcBef>
              <a:buClr>
                <a:srgbClr val="FF0000"/>
              </a:buClr>
              <a:buSzPct val="65000"/>
            </a:pPr>
            <a:r>
              <a:rPr lang="en-US" sz="2400" u="sng" dirty="0" smtClean="0">
                <a:solidFill>
                  <a:prstClr val="black"/>
                </a:solidFill>
              </a:rPr>
              <a:t>Readings</a:t>
            </a:r>
          </a:p>
          <a:p>
            <a:pPr marL="234950" indent="-234950">
              <a:spcBef>
                <a:spcPts val="600"/>
              </a:spcBef>
              <a:buClr>
                <a:srgbClr val="FF0000"/>
              </a:buClr>
              <a:buSzPct val="65000"/>
              <a:buFont typeface="Wingdings" pitchFamily="2" charset="2"/>
              <a:buChar char="§"/>
            </a:pPr>
            <a:r>
              <a:rPr lang="fr-FR" sz="2400" dirty="0" smtClean="0">
                <a:solidFill>
                  <a:prstClr val="black"/>
                </a:solidFill>
              </a:rPr>
              <a:t>PMBoK </a:t>
            </a:r>
            <a:r>
              <a:rPr lang="fr-FR" sz="2400" dirty="0">
                <a:solidFill>
                  <a:prstClr val="black"/>
                </a:solidFill>
              </a:rPr>
              <a:t>pages </a:t>
            </a:r>
            <a:r>
              <a:rPr lang="fr-FR" sz="2400" dirty="0" smtClean="0">
                <a:solidFill>
                  <a:prstClr val="black"/>
                </a:solidFill>
              </a:rPr>
              <a:t>118-119</a:t>
            </a:r>
            <a:r>
              <a:rPr lang="fr-FR" sz="2400" dirty="0">
                <a:solidFill>
                  <a:prstClr val="black"/>
                </a:solidFill>
              </a:rPr>
              <a:t>, 133-140 &amp; </a:t>
            </a:r>
            <a:r>
              <a:rPr lang="fr-FR" sz="2400" dirty="0" smtClean="0">
                <a:solidFill>
                  <a:prstClr val="black"/>
                </a:solidFill>
              </a:rPr>
              <a:t>562.</a:t>
            </a:r>
            <a:endParaRPr lang="fr-FR" sz="2400" dirty="0">
              <a:solidFill>
                <a:prstClr val="black"/>
              </a:solidFill>
            </a:endParaRPr>
          </a:p>
          <a:p>
            <a:pPr marL="234950" indent="-234950">
              <a:spcBef>
                <a:spcPts val="600"/>
              </a:spcBef>
              <a:buClr>
                <a:srgbClr val="FF0000"/>
              </a:buClr>
              <a:buSzPct val="65000"/>
              <a:buFont typeface="Wingdings" pitchFamily="2" charset="2"/>
              <a:buChar char="§"/>
            </a:pPr>
            <a:r>
              <a:rPr lang="fr-FR" sz="2400" dirty="0" smtClean="0">
                <a:solidFill>
                  <a:prstClr val="black"/>
                </a:solidFill>
              </a:rPr>
              <a:t>Rita</a:t>
            </a:r>
            <a:r>
              <a:rPr lang="fr-FR" sz="2400" dirty="0">
                <a:solidFill>
                  <a:prstClr val="black"/>
                </a:solidFill>
              </a:rPr>
              <a:t>, </a:t>
            </a:r>
            <a:r>
              <a:rPr lang="fr-FR" sz="2400">
                <a:solidFill>
                  <a:prstClr val="black"/>
                </a:solidFill>
              </a:rPr>
              <a:t>pages </a:t>
            </a:r>
            <a:r>
              <a:rPr lang="fr-FR" sz="2400" smtClean="0">
                <a:solidFill>
                  <a:prstClr val="black"/>
                </a:solidFill>
              </a:rPr>
              <a:t>87, 170-171</a:t>
            </a:r>
            <a:r>
              <a:rPr lang="fr-FR" sz="2400" dirty="0">
                <a:solidFill>
                  <a:prstClr val="black"/>
                </a:solidFill>
              </a:rPr>
              <a:t>, 181-185 &amp; </a:t>
            </a:r>
            <a:r>
              <a:rPr lang="fr-FR" sz="2400" dirty="0" smtClean="0">
                <a:solidFill>
                  <a:prstClr val="black"/>
                </a:solidFill>
              </a:rPr>
              <a:t>296.</a:t>
            </a:r>
            <a:endParaRPr lang="fr-FR" sz="2400" dirty="0">
              <a:solidFill>
                <a:prstClr val="black"/>
              </a:solidFill>
            </a:endParaRPr>
          </a:p>
          <a:p>
            <a:pPr marL="234950" indent="-234950">
              <a:spcBef>
                <a:spcPts val="600"/>
              </a:spcBef>
              <a:buClr>
                <a:srgbClr val="FF0000"/>
              </a:buClr>
              <a:buSzPct val="65000"/>
              <a:buFont typeface="Wingdings" pitchFamily="2" charset="2"/>
              <a:buChar char="§"/>
            </a:pPr>
            <a:r>
              <a:rPr lang="en-US" sz="2400" dirty="0" smtClean="0">
                <a:solidFill>
                  <a:prstClr val="black"/>
                </a:solidFill>
              </a:rPr>
              <a:t>Lecture </a:t>
            </a:r>
            <a:r>
              <a:rPr lang="en-US" sz="2400" dirty="0">
                <a:solidFill>
                  <a:prstClr val="black"/>
                </a:solidFill>
              </a:rPr>
              <a:t>Notes</a:t>
            </a:r>
          </a:p>
        </p:txBody>
      </p:sp>
    </p:spTree>
    <p:extLst>
      <p:ext uri="{BB962C8B-B14F-4D97-AF65-F5344CB8AC3E}">
        <p14:creationId xmlns:p14="http://schemas.microsoft.com/office/powerpoint/2010/main" val="986858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Requirements Traceability Matrix (RTM) … 1/3</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10</a:t>
            </a:fld>
            <a:endParaRPr lang="en-US" b="1" dirty="0">
              <a:solidFill>
                <a:prstClr val="black"/>
              </a:solidFill>
            </a:endParaRPr>
          </a:p>
        </p:txBody>
      </p:sp>
      <p:sp>
        <p:nvSpPr>
          <p:cNvPr id="15" name="TextBox 14"/>
          <p:cNvSpPr txBox="1"/>
          <p:nvPr/>
        </p:nvSpPr>
        <p:spPr>
          <a:xfrm>
            <a:off x="0" y="638908"/>
            <a:ext cx="9144000" cy="6491521"/>
          </a:xfrm>
          <a:prstGeom prst="rect">
            <a:avLst/>
          </a:prstGeom>
          <a:noFill/>
        </p:spPr>
        <p:txBody>
          <a:bodyPr wrap="square" rtlCol="0">
            <a:spAutoFit/>
          </a:bodyPr>
          <a:lstStyle/>
          <a:p>
            <a:pPr marL="228600" indent="-228600">
              <a:spcBef>
                <a:spcPts val="600"/>
              </a:spcBef>
              <a:buFont typeface="Arial" panose="020B0604020202020204" pitchFamily="34" charset="0"/>
              <a:buChar char="•"/>
            </a:pPr>
            <a:r>
              <a:rPr lang="en-US" sz="2300" dirty="0"/>
              <a:t>Links Product Requirements from their Origins to:</a:t>
            </a:r>
          </a:p>
          <a:p>
            <a:pPr marL="342900" indent="-61913">
              <a:spcBef>
                <a:spcPts val="500"/>
              </a:spcBef>
              <a:buFont typeface="Arial" panose="020B0604020202020204" pitchFamily="34" charset="0"/>
              <a:buNone/>
            </a:pPr>
            <a:r>
              <a:rPr lang="en-US" sz="2300" dirty="0"/>
              <a:t>- the Deliverables that satisfy them</a:t>
            </a:r>
          </a:p>
          <a:p>
            <a:pPr marL="342900" indent="-61913">
              <a:buFontTx/>
              <a:buChar char="-"/>
            </a:pPr>
            <a:r>
              <a:rPr lang="en-US" sz="2300" dirty="0"/>
              <a:t> the Project Objectives</a:t>
            </a:r>
          </a:p>
          <a:p>
            <a:pPr marL="342900" indent="-61913">
              <a:buFontTx/>
              <a:buChar char="-"/>
            </a:pPr>
            <a:r>
              <a:rPr lang="en-US" sz="2300" dirty="0"/>
              <a:t> the Requirements Validation parameters (Test Cases)</a:t>
            </a:r>
          </a:p>
          <a:p>
            <a:pPr marL="228600" indent="-228600">
              <a:lnSpc>
                <a:spcPts val="2500"/>
              </a:lnSpc>
              <a:spcBef>
                <a:spcPts val="600"/>
              </a:spcBef>
              <a:buFont typeface="Arial" panose="020B0604020202020204" pitchFamily="34" charset="0"/>
              <a:buChar char="•"/>
            </a:pPr>
            <a:r>
              <a:rPr lang="en-US" sz="2300" dirty="0"/>
              <a:t>Helps track requirements throughout the Project life cycle; helps ensure that the requirements as per Project Documentation are delivered at the end of the Project </a:t>
            </a:r>
          </a:p>
          <a:p>
            <a:pPr marL="228600" indent="-228600">
              <a:spcBef>
                <a:spcPts val="500"/>
              </a:spcBef>
              <a:buFont typeface="Arial" panose="020B0604020202020204" pitchFamily="34" charset="0"/>
              <a:buChar char="•"/>
            </a:pPr>
            <a:r>
              <a:rPr lang="en-US" sz="2300" dirty="0"/>
              <a:t>Provides a structure for managing Changes to the Product Scope</a:t>
            </a:r>
          </a:p>
          <a:p>
            <a:pPr marL="228600" indent="-228600">
              <a:spcBef>
                <a:spcPts val="600"/>
              </a:spcBef>
              <a:buFont typeface="Arial" panose="020B0604020202020204" pitchFamily="34" charset="0"/>
              <a:buChar char="•"/>
            </a:pPr>
            <a:r>
              <a:rPr lang="en-US" sz="2300" dirty="0"/>
              <a:t>Carry/provide the following information:</a:t>
            </a:r>
          </a:p>
          <a:p>
            <a:pPr marL="457200" indent="-228600">
              <a:spcBef>
                <a:spcPts val="500"/>
              </a:spcBef>
              <a:buFontTx/>
              <a:buChar char="-"/>
            </a:pPr>
            <a:r>
              <a:rPr lang="en-US" sz="2300" dirty="0"/>
              <a:t>Requirement Identification No &amp; Unique Identifier</a:t>
            </a:r>
          </a:p>
          <a:p>
            <a:pPr marL="457200" indent="-228600">
              <a:lnSpc>
                <a:spcPts val="2500"/>
              </a:lnSpc>
              <a:spcBef>
                <a:spcPts val="300"/>
              </a:spcBef>
              <a:buFontTx/>
              <a:buChar char="-"/>
            </a:pPr>
            <a:r>
              <a:rPr lang="en-US" sz="2300" dirty="0"/>
              <a:t>Source of each Requirement</a:t>
            </a:r>
          </a:p>
          <a:p>
            <a:pPr marL="457200" indent="-228600">
              <a:lnSpc>
                <a:spcPts val="2500"/>
              </a:lnSpc>
              <a:spcBef>
                <a:spcPts val="300"/>
              </a:spcBef>
              <a:buFontTx/>
              <a:buChar char="-"/>
            </a:pPr>
            <a:r>
              <a:rPr lang="en-US" sz="2300" dirty="0" smtClean="0"/>
              <a:t>A textual </a:t>
            </a:r>
            <a:r>
              <a:rPr lang="en-US" sz="2300" dirty="0"/>
              <a:t>description of the requirement</a:t>
            </a:r>
          </a:p>
          <a:p>
            <a:pPr marL="457200" indent="-228600">
              <a:lnSpc>
                <a:spcPts val="2500"/>
              </a:lnSpc>
              <a:spcBef>
                <a:spcPts val="300"/>
              </a:spcBef>
              <a:buFontTx/>
              <a:buChar char="-"/>
            </a:pPr>
            <a:r>
              <a:rPr lang="en-US" sz="2300" dirty="0"/>
              <a:t>the Rationale for inclusion</a:t>
            </a:r>
          </a:p>
          <a:p>
            <a:pPr marL="457200" indent="-228600">
              <a:lnSpc>
                <a:spcPts val="2500"/>
              </a:lnSpc>
              <a:spcBef>
                <a:spcPts val="300"/>
              </a:spcBef>
              <a:buFontTx/>
              <a:buChar char="-"/>
            </a:pPr>
            <a:r>
              <a:rPr lang="en-US" sz="2300" dirty="0"/>
              <a:t>Source, Priority, Version</a:t>
            </a:r>
          </a:p>
          <a:p>
            <a:pPr marL="457200" indent="-228600">
              <a:lnSpc>
                <a:spcPts val="2500"/>
              </a:lnSpc>
              <a:spcBef>
                <a:spcPts val="300"/>
              </a:spcBef>
              <a:buFontTx/>
              <a:buChar char="-"/>
              <a:defRPr/>
            </a:pPr>
            <a:r>
              <a:rPr lang="en-US" sz="2300" dirty="0"/>
              <a:t>Who is assigned to manage the Requirement</a:t>
            </a:r>
          </a:p>
          <a:p>
            <a:pPr marL="457200" indent="-228600">
              <a:lnSpc>
                <a:spcPts val="2500"/>
              </a:lnSpc>
              <a:spcBef>
                <a:spcPts val="300"/>
              </a:spcBef>
              <a:buFontTx/>
              <a:buChar char="-"/>
              <a:defRPr/>
            </a:pPr>
            <a:r>
              <a:rPr lang="en-US" sz="2300" dirty="0"/>
              <a:t>Current status (such as active, cancelled, deferred, added, approved, assigned, completed), and status date</a:t>
            </a:r>
          </a:p>
        </p:txBody>
      </p:sp>
      <p:sp>
        <p:nvSpPr>
          <p:cNvPr id="5" name="Footer Placeholder 4"/>
          <p:cNvSpPr>
            <a:spLocks noGrp="1"/>
          </p:cNvSpPr>
          <p:nvPr>
            <p:ph type="ftr" sz="quarter" idx="11"/>
          </p:nvPr>
        </p:nvSpPr>
        <p:spPr>
          <a:xfrm rot="16200000">
            <a:off x="8396563" y="4573311"/>
            <a:ext cx="1129748"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34977493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xEl>
                                              <p:pRg st="1" end="1"/>
                                            </p:txEl>
                                          </p:spTgt>
                                        </p:tgtEl>
                                        <p:attrNameLst>
                                          <p:attrName>style.visibility</p:attrName>
                                        </p:attrNameLst>
                                      </p:cBhvr>
                                      <p:to>
                                        <p:strVal val="visible"/>
                                      </p:to>
                                    </p:set>
                                    <p:animEffect transition="in" filter="fade">
                                      <p:cBhvr>
                                        <p:cTn id="10" dur="500"/>
                                        <p:tgtEl>
                                          <p:spTgt spid="1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animEffect transition="in" filter="fade">
                                      <p:cBhvr>
                                        <p:cTn id="13" dur="500"/>
                                        <p:tgtEl>
                                          <p:spTgt spid="1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xEl>
                                              <p:pRg st="3" end="3"/>
                                            </p:txEl>
                                          </p:spTgt>
                                        </p:tgtEl>
                                        <p:attrNameLst>
                                          <p:attrName>style.visibility</p:attrName>
                                        </p:attrNameLst>
                                      </p:cBhvr>
                                      <p:to>
                                        <p:strVal val="visible"/>
                                      </p:to>
                                    </p:set>
                                    <p:animEffect transition="in" filter="fade">
                                      <p:cBhvr>
                                        <p:cTn id="16" dur="500"/>
                                        <p:tgtEl>
                                          <p:spTgt spid="15">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animEffect transition="in" filter="fade">
                                      <p:cBhvr>
                                        <p:cTn id="19" dur="500"/>
                                        <p:tgtEl>
                                          <p:spTgt spid="15">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xEl>
                                              <p:pRg st="5" end="5"/>
                                            </p:txEl>
                                          </p:spTgt>
                                        </p:tgtEl>
                                        <p:attrNameLst>
                                          <p:attrName>style.visibility</p:attrName>
                                        </p:attrNameLst>
                                      </p:cBhvr>
                                      <p:to>
                                        <p:strVal val="visible"/>
                                      </p:to>
                                    </p:set>
                                    <p:animEffect transition="in" filter="fade">
                                      <p:cBhvr>
                                        <p:cTn id="22" dur="500"/>
                                        <p:tgtEl>
                                          <p:spTgt spid="15">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xEl>
                                              <p:pRg st="6" end="6"/>
                                            </p:txEl>
                                          </p:spTgt>
                                        </p:tgtEl>
                                        <p:attrNameLst>
                                          <p:attrName>style.visibility</p:attrName>
                                        </p:attrNameLst>
                                      </p:cBhvr>
                                      <p:to>
                                        <p:strVal val="visible"/>
                                      </p:to>
                                    </p:set>
                                    <p:animEffect transition="in" filter="fade">
                                      <p:cBhvr>
                                        <p:cTn id="25" dur="500"/>
                                        <p:tgtEl>
                                          <p:spTgt spid="15">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xEl>
                                              <p:pRg st="7" end="7"/>
                                            </p:txEl>
                                          </p:spTgt>
                                        </p:tgtEl>
                                        <p:attrNameLst>
                                          <p:attrName>style.visibility</p:attrName>
                                        </p:attrNameLst>
                                      </p:cBhvr>
                                      <p:to>
                                        <p:strVal val="visible"/>
                                      </p:to>
                                    </p:set>
                                    <p:animEffect transition="in" filter="fade">
                                      <p:cBhvr>
                                        <p:cTn id="28" dur="500"/>
                                        <p:tgtEl>
                                          <p:spTgt spid="15">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xEl>
                                              <p:pRg st="8" end="8"/>
                                            </p:txEl>
                                          </p:spTgt>
                                        </p:tgtEl>
                                        <p:attrNameLst>
                                          <p:attrName>style.visibility</p:attrName>
                                        </p:attrNameLst>
                                      </p:cBhvr>
                                      <p:to>
                                        <p:strVal val="visible"/>
                                      </p:to>
                                    </p:set>
                                    <p:animEffect transition="in" filter="fade">
                                      <p:cBhvr>
                                        <p:cTn id="31" dur="500"/>
                                        <p:tgtEl>
                                          <p:spTgt spid="15">
                                            <p:txEl>
                                              <p:pRg st="8" end="8"/>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xEl>
                                              <p:pRg st="9" end="9"/>
                                            </p:txEl>
                                          </p:spTgt>
                                        </p:tgtEl>
                                        <p:attrNameLst>
                                          <p:attrName>style.visibility</p:attrName>
                                        </p:attrNameLst>
                                      </p:cBhvr>
                                      <p:to>
                                        <p:strVal val="visible"/>
                                      </p:to>
                                    </p:set>
                                    <p:animEffect transition="in" filter="fade">
                                      <p:cBhvr>
                                        <p:cTn id="34" dur="500"/>
                                        <p:tgtEl>
                                          <p:spTgt spid="15">
                                            <p:txEl>
                                              <p:pRg st="9" end="9"/>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xEl>
                                              <p:pRg st="10" end="10"/>
                                            </p:txEl>
                                          </p:spTgt>
                                        </p:tgtEl>
                                        <p:attrNameLst>
                                          <p:attrName>style.visibility</p:attrName>
                                        </p:attrNameLst>
                                      </p:cBhvr>
                                      <p:to>
                                        <p:strVal val="visible"/>
                                      </p:to>
                                    </p:set>
                                    <p:animEffect transition="in" filter="fade">
                                      <p:cBhvr>
                                        <p:cTn id="37" dur="500"/>
                                        <p:tgtEl>
                                          <p:spTgt spid="15">
                                            <p:txEl>
                                              <p:pRg st="10" end="1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xEl>
                                              <p:pRg st="11" end="11"/>
                                            </p:txEl>
                                          </p:spTgt>
                                        </p:tgtEl>
                                        <p:attrNameLst>
                                          <p:attrName>style.visibility</p:attrName>
                                        </p:attrNameLst>
                                      </p:cBhvr>
                                      <p:to>
                                        <p:strVal val="visible"/>
                                      </p:to>
                                    </p:set>
                                    <p:animEffect transition="in" filter="fade">
                                      <p:cBhvr>
                                        <p:cTn id="40" dur="500"/>
                                        <p:tgtEl>
                                          <p:spTgt spid="15">
                                            <p:txEl>
                                              <p:pRg st="11" end="11"/>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xEl>
                                              <p:pRg st="12" end="12"/>
                                            </p:txEl>
                                          </p:spTgt>
                                        </p:tgtEl>
                                        <p:attrNameLst>
                                          <p:attrName>style.visibility</p:attrName>
                                        </p:attrNameLst>
                                      </p:cBhvr>
                                      <p:to>
                                        <p:strVal val="visible"/>
                                      </p:to>
                                    </p:set>
                                    <p:animEffect transition="in" filter="fade">
                                      <p:cBhvr>
                                        <p:cTn id="43" dur="500"/>
                                        <p:tgtEl>
                                          <p:spTgt spid="15">
                                            <p:txEl>
                                              <p:pRg st="12" end="12"/>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xEl>
                                              <p:pRg st="13" end="13"/>
                                            </p:txEl>
                                          </p:spTgt>
                                        </p:tgtEl>
                                        <p:attrNameLst>
                                          <p:attrName>style.visibility</p:attrName>
                                        </p:attrNameLst>
                                      </p:cBhvr>
                                      <p:to>
                                        <p:strVal val="visible"/>
                                      </p:to>
                                    </p:set>
                                    <p:animEffect transition="in" filter="fade">
                                      <p:cBhvr>
                                        <p:cTn id="46" dur="500"/>
                                        <p:tgtEl>
                                          <p:spTgt spid="15">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58615"/>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Requirements Traceability </a:t>
            </a:r>
            <a:r>
              <a:rPr lang="en-US" sz="2800" b="1" dirty="0">
                <a:solidFill>
                  <a:srgbClr val="FF0000"/>
                </a:solidFill>
                <a:effectLst>
                  <a:outerShdw blurRad="38100" dist="38100" dir="2700000" algn="tl">
                    <a:srgbClr val="000000">
                      <a:alpha val="43137"/>
                    </a:srgbClr>
                  </a:outerShdw>
                </a:effectLst>
              </a:rPr>
              <a:t>Matrix … </a:t>
            </a:r>
            <a:r>
              <a:rPr lang="en-US" sz="2800" b="1" dirty="0" smtClean="0">
                <a:solidFill>
                  <a:srgbClr val="FF0000"/>
                </a:solidFill>
                <a:effectLst>
                  <a:outerShdw blurRad="38100" dist="38100" dir="2700000" algn="tl">
                    <a:srgbClr val="000000">
                      <a:alpha val="43137"/>
                    </a:srgbClr>
                  </a:outerShdw>
                </a:effectLst>
              </a:rPr>
              <a:t>2/3</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2911" y="6610106"/>
            <a:ext cx="2133600" cy="365125"/>
          </a:xfrm>
        </p:spPr>
        <p:txBody>
          <a:bodyPr/>
          <a:lstStyle/>
          <a:p>
            <a:fld id="{B6F15528-21DE-4FAA-801E-634DDDAF4B2B}" type="slidenum">
              <a:rPr lang="en-US" b="1" smtClean="0">
                <a:solidFill>
                  <a:prstClr val="black"/>
                </a:solidFill>
              </a:rPr>
              <a:pPr/>
              <a:t>11</a:t>
            </a:fld>
            <a:endParaRPr lang="en-US" b="1" dirty="0">
              <a:solidFill>
                <a:prstClr val="black"/>
              </a:solidFill>
            </a:endParaRPr>
          </a:p>
        </p:txBody>
      </p:sp>
      <p:sp>
        <p:nvSpPr>
          <p:cNvPr id="5" name="TextBox 4"/>
          <p:cNvSpPr txBox="1"/>
          <p:nvPr/>
        </p:nvSpPr>
        <p:spPr>
          <a:xfrm>
            <a:off x="6851651" y="124578"/>
            <a:ext cx="2385781" cy="338554"/>
          </a:xfrm>
          <a:prstGeom prst="rect">
            <a:avLst/>
          </a:prstGeom>
          <a:noFill/>
        </p:spPr>
        <p:txBody>
          <a:bodyPr wrap="none" rtlCol="0">
            <a:spAutoFit/>
          </a:bodyPr>
          <a:lstStyle/>
          <a:p>
            <a:r>
              <a:rPr lang="en-US" sz="1600" dirty="0" smtClean="0"/>
              <a:t>(Ref: Rita 8</a:t>
            </a:r>
            <a:r>
              <a:rPr lang="en-US" sz="1600" baseline="30000" dirty="0" smtClean="0"/>
              <a:t>th</a:t>
            </a:r>
            <a:r>
              <a:rPr lang="en-US" sz="1600" dirty="0" smtClean="0"/>
              <a:t> Ed, page 171)</a:t>
            </a:r>
            <a:endParaRPr lang="en-US" sz="1600" dirty="0"/>
          </a:p>
        </p:txBody>
      </p:sp>
      <p:sp>
        <p:nvSpPr>
          <p:cNvPr id="6" name="Footer Placeholder 5"/>
          <p:cNvSpPr>
            <a:spLocks noGrp="1"/>
          </p:cNvSpPr>
          <p:nvPr>
            <p:ph type="ftr" sz="quarter" idx="11"/>
          </p:nvPr>
        </p:nvSpPr>
        <p:spPr>
          <a:xfrm>
            <a:off x="13252" y="6610106"/>
            <a:ext cx="1129748" cy="365125"/>
          </a:xfrm>
        </p:spPr>
        <p:txBody>
          <a:bodyPr/>
          <a:lstStyle/>
          <a:p>
            <a:r>
              <a:rPr lang="en-US" smtClean="0"/>
              <a:t>MEhsanSaeed</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703908935"/>
              </p:ext>
            </p:extLst>
          </p:nvPr>
        </p:nvGraphicFramePr>
        <p:xfrm>
          <a:off x="20845" y="507442"/>
          <a:ext cx="9083252" cy="6202680"/>
        </p:xfrm>
        <a:graphic>
          <a:graphicData uri="http://schemas.openxmlformats.org/drawingml/2006/table">
            <a:tbl>
              <a:tblPr firstRow="1" bandRow="1">
                <a:tableStyleId>{5940675A-B579-460E-94D1-54222C63F5DA}</a:tableStyleId>
              </a:tblPr>
              <a:tblGrid>
                <a:gridCol w="2042372"/>
                <a:gridCol w="320040"/>
                <a:gridCol w="320040"/>
                <a:gridCol w="320040"/>
                <a:gridCol w="320040"/>
                <a:gridCol w="320040"/>
                <a:gridCol w="320040"/>
                <a:gridCol w="320040"/>
                <a:gridCol w="320040"/>
                <a:gridCol w="320040"/>
                <a:gridCol w="320040"/>
                <a:gridCol w="320040"/>
                <a:gridCol w="320040"/>
                <a:gridCol w="320040"/>
                <a:gridCol w="320040"/>
                <a:gridCol w="320040"/>
                <a:gridCol w="320040"/>
                <a:gridCol w="320040"/>
                <a:gridCol w="320040"/>
                <a:gridCol w="320040"/>
                <a:gridCol w="320040"/>
                <a:gridCol w="320040"/>
                <a:gridCol w="320040"/>
              </a:tblGrid>
              <a:tr h="406958">
                <a:tc rowSpan="2">
                  <a:txBody>
                    <a:bodyPr/>
                    <a:lstStyle/>
                    <a:p>
                      <a:pPr algn="r"/>
                      <a:endParaRPr lang="en-US" b="1" dirty="0" smtClean="0"/>
                    </a:p>
                    <a:p>
                      <a:pPr algn="r"/>
                      <a:r>
                        <a:rPr lang="en-US" b="1" dirty="0" smtClean="0"/>
                        <a:t>Requirements/ WBS/Deliverable→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Objectives ↓</a:t>
                      </a:r>
                    </a:p>
                  </a:txBody>
                  <a:tcPr/>
                </a:tc>
                <a:tc gridSpan="4">
                  <a:txBody>
                    <a:bodyPr/>
                    <a:lstStyle/>
                    <a:p>
                      <a:pPr algn="ctr">
                        <a:lnSpc>
                          <a:spcPts val="1400"/>
                        </a:lnSpc>
                      </a:pPr>
                      <a:r>
                        <a:rPr lang="en-US" sz="1400" dirty="0" smtClean="0"/>
                        <a:t>Reading Area</a:t>
                      </a:r>
                      <a:endParaRPr lang="en-US" sz="1400" dirty="0"/>
                    </a:p>
                  </a:txBody>
                  <a:tcPr anchor="b"/>
                </a:tc>
                <a:tc hMerge="1">
                  <a:txBody>
                    <a:bodyPr/>
                    <a:lstStyle/>
                    <a:p>
                      <a:endParaRPr lang="en-US" dirty="0"/>
                    </a:p>
                  </a:txBody>
                  <a:tcPr/>
                </a:tc>
                <a:tc hMerge="1">
                  <a:txBody>
                    <a:bodyPr/>
                    <a:lstStyle/>
                    <a:p>
                      <a:endParaRPr lang="en-US" dirty="0"/>
                    </a:p>
                  </a:txBody>
                  <a:tcPr/>
                </a:tc>
                <a:tc hMerge="1">
                  <a:txBody>
                    <a:bodyPr/>
                    <a:lstStyle/>
                    <a:p>
                      <a:endParaRPr lang="en-US" dirty="0"/>
                    </a:p>
                  </a:txBody>
                  <a:tcPr/>
                </a:tc>
                <a:tc gridSpan="3">
                  <a:txBody>
                    <a:bodyPr/>
                    <a:lstStyle/>
                    <a:p>
                      <a:pPr algn="ctr">
                        <a:lnSpc>
                          <a:spcPts val="1400"/>
                        </a:lnSpc>
                      </a:pPr>
                      <a:r>
                        <a:rPr lang="en-US" sz="1400" dirty="0" smtClean="0"/>
                        <a:t>Book</a:t>
                      </a:r>
                      <a:r>
                        <a:rPr lang="en-US" sz="1400" baseline="0" dirty="0" smtClean="0"/>
                        <a:t> Storage</a:t>
                      </a:r>
                      <a:endParaRPr lang="en-US" sz="1400" dirty="0"/>
                    </a:p>
                  </a:txBody>
                  <a:tcPr anchor="b"/>
                </a:tc>
                <a:tc hMerge="1">
                  <a:txBody>
                    <a:bodyPr/>
                    <a:lstStyle/>
                    <a:p>
                      <a:endParaRPr lang="en-US" dirty="0"/>
                    </a:p>
                  </a:txBody>
                  <a:tcPr/>
                </a:tc>
                <a:tc hMerge="1">
                  <a:txBody>
                    <a:bodyPr/>
                    <a:lstStyle/>
                    <a:p>
                      <a:endParaRPr lang="en-US" dirty="0"/>
                    </a:p>
                  </a:txBody>
                  <a:tcPr/>
                </a:tc>
                <a:tc gridSpan="3">
                  <a:txBody>
                    <a:bodyPr/>
                    <a:lstStyle/>
                    <a:p>
                      <a:pPr algn="ctr">
                        <a:lnSpc>
                          <a:spcPts val="1400"/>
                        </a:lnSpc>
                      </a:pPr>
                      <a:r>
                        <a:rPr lang="en-US" sz="1400" dirty="0" smtClean="0"/>
                        <a:t>Public Meeting</a:t>
                      </a:r>
                      <a:r>
                        <a:rPr lang="en-US" sz="1400" baseline="0" dirty="0" smtClean="0"/>
                        <a:t> Space</a:t>
                      </a:r>
                      <a:endParaRPr lang="en-US" sz="1400" dirty="0"/>
                    </a:p>
                  </a:txBody>
                  <a:tcPr anchor="b"/>
                </a:tc>
                <a:tc hMerge="1">
                  <a:txBody>
                    <a:bodyPr/>
                    <a:lstStyle/>
                    <a:p>
                      <a:endParaRPr lang="en-US" dirty="0"/>
                    </a:p>
                  </a:txBody>
                  <a:tcPr/>
                </a:tc>
                <a:tc hMerge="1">
                  <a:txBody>
                    <a:bodyPr/>
                    <a:lstStyle/>
                    <a:p>
                      <a:endParaRPr lang="en-US" dirty="0"/>
                    </a:p>
                  </a:txBody>
                  <a:tcPr/>
                </a:tc>
                <a:tc gridSpan="2">
                  <a:txBody>
                    <a:bodyPr/>
                    <a:lstStyle/>
                    <a:p>
                      <a:pPr algn="ctr">
                        <a:lnSpc>
                          <a:spcPts val="1400"/>
                        </a:lnSpc>
                      </a:pPr>
                      <a:r>
                        <a:rPr lang="en-US" sz="1400" dirty="0" smtClean="0"/>
                        <a:t>Child-</a:t>
                      </a:r>
                      <a:r>
                        <a:rPr lang="en-US" sz="1400" dirty="0" err="1" smtClean="0"/>
                        <a:t>ren’s</a:t>
                      </a:r>
                      <a:r>
                        <a:rPr lang="en-US" sz="1400" dirty="0" smtClean="0"/>
                        <a:t> Area</a:t>
                      </a:r>
                      <a:endParaRPr lang="en-US" sz="1400" dirty="0"/>
                    </a:p>
                  </a:txBody>
                  <a:tcPr anchor="b"/>
                </a:tc>
                <a:tc hMerge="1">
                  <a:txBody>
                    <a:bodyPr/>
                    <a:lstStyle/>
                    <a:p>
                      <a:endParaRPr lang="en-US" sz="1600" dirty="0"/>
                    </a:p>
                  </a:txBody>
                  <a:tcPr/>
                </a:tc>
                <a:tc gridSpan="3">
                  <a:txBody>
                    <a:bodyPr/>
                    <a:lstStyle/>
                    <a:p>
                      <a:pPr algn="ctr">
                        <a:lnSpc>
                          <a:spcPts val="1400"/>
                        </a:lnSpc>
                      </a:pPr>
                      <a:r>
                        <a:rPr lang="en-US" sz="1400" dirty="0" smtClean="0"/>
                        <a:t>Audio</a:t>
                      </a:r>
                      <a:endParaRPr lang="en-US" sz="1400" dirty="0"/>
                    </a:p>
                  </a:txBody>
                  <a:tcPr anchor="b"/>
                </a:tc>
                <a:tc hMerge="1">
                  <a:txBody>
                    <a:bodyPr/>
                    <a:lstStyle/>
                    <a:p>
                      <a:endParaRPr lang="en-US" sz="1600" dirty="0"/>
                    </a:p>
                  </a:txBody>
                  <a:tcPr/>
                </a:tc>
                <a:tc hMerge="1">
                  <a:txBody>
                    <a:bodyPr/>
                    <a:lstStyle/>
                    <a:p>
                      <a:endParaRPr lang="en-US" sz="1600" dirty="0"/>
                    </a:p>
                  </a:txBody>
                  <a:tcPr/>
                </a:tc>
                <a:tc gridSpan="2">
                  <a:txBody>
                    <a:bodyPr/>
                    <a:lstStyle/>
                    <a:p>
                      <a:pPr algn="ctr">
                        <a:lnSpc>
                          <a:spcPts val="1400"/>
                        </a:lnSpc>
                      </a:pPr>
                      <a:r>
                        <a:rPr lang="en-US" sz="1400" dirty="0" smtClean="0"/>
                        <a:t>Office Space</a:t>
                      </a:r>
                      <a:endParaRPr lang="en-US" sz="1400" dirty="0"/>
                    </a:p>
                  </a:txBody>
                  <a:tcPr anchor="b"/>
                </a:tc>
                <a:tc hMerge="1">
                  <a:txBody>
                    <a:bodyPr/>
                    <a:lstStyle/>
                    <a:p>
                      <a:endParaRPr lang="en-US" sz="1600" dirty="0"/>
                    </a:p>
                  </a:txBody>
                  <a:tcPr/>
                </a:tc>
                <a:tc gridSpan="5">
                  <a:txBody>
                    <a:bodyPr/>
                    <a:lstStyle/>
                    <a:p>
                      <a:pPr algn="ctr">
                        <a:lnSpc>
                          <a:spcPts val="1400"/>
                        </a:lnSpc>
                      </a:pPr>
                      <a:r>
                        <a:rPr lang="en-US" sz="1400" dirty="0" smtClean="0"/>
                        <a:t>Computers</a:t>
                      </a:r>
                      <a:endParaRPr lang="en-US" sz="1400" dirty="0"/>
                    </a:p>
                  </a:txBody>
                  <a:tcPr anchor="b"/>
                </a:tc>
                <a:tc hMerge="1">
                  <a:txBody>
                    <a:bodyPr/>
                    <a:lstStyle/>
                    <a:p>
                      <a:endParaRPr lang="en-US" sz="1600" dirty="0"/>
                    </a:p>
                  </a:txBody>
                  <a:tcPr/>
                </a:tc>
                <a:tc hMerge="1">
                  <a:txBody>
                    <a:bodyPr/>
                    <a:lstStyle/>
                    <a:p>
                      <a:endParaRPr lang="en-US" sz="1600" dirty="0"/>
                    </a:p>
                  </a:txBody>
                  <a:tcPr/>
                </a:tc>
                <a:tc hMerge="1">
                  <a:txBody>
                    <a:bodyPr/>
                    <a:lstStyle/>
                    <a:p>
                      <a:endParaRPr lang="en-US" sz="1600" dirty="0"/>
                    </a:p>
                  </a:txBody>
                  <a:tcPr/>
                </a:tc>
                <a:tc hMerge="1">
                  <a:txBody>
                    <a:bodyPr/>
                    <a:lstStyle/>
                    <a:p>
                      <a:endParaRPr lang="en-US" sz="1600" dirty="0"/>
                    </a:p>
                  </a:txBody>
                  <a:tcPr/>
                </a:tc>
              </a:tr>
              <a:tr h="2011680">
                <a:tc vMerge="1">
                  <a:txBody>
                    <a:bodyPr/>
                    <a:lstStyle/>
                    <a:p>
                      <a:endParaRPr lang="en-US" dirty="0"/>
                    </a:p>
                  </a:txBody>
                  <a:tcPr/>
                </a:tc>
                <a:tc>
                  <a:txBody>
                    <a:bodyPr/>
                    <a:lstStyle/>
                    <a:p>
                      <a:r>
                        <a:rPr lang="en-US" sz="1400" dirty="0" smtClean="0"/>
                        <a:t>Magazines</a:t>
                      </a:r>
                      <a:endParaRPr lang="en-US" sz="1400" dirty="0"/>
                    </a:p>
                  </a:txBody>
                  <a:tcPr vert="vert270" anchor="ctr"/>
                </a:tc>
                <a:tc>
                  <a:txBody>
                    <a:bodyPr/>
                    <a:lstStyle/>
                    <a:p>
                      <a:r>
                        <a:rPr lang="en-US" sz="1400" dirty="0" smtClean="0"/>
                        <a:t>Newspapers</a:t>
                      </a:r>
                      <a:endParaRPr lang="en-US" sz="1400" dirty="0"/>
                    </a:p>
                  </a:txBody>
                  <a:tcPr vert="vert270" anchor="ctr"/>
                </a:tc>
                <a:tc>
                  <a:txBody>
                    <a:bodyPr/>
                    <a:lstStyle/>
                    <a:p>
                      <a:r>
                        <a:rPr lang="en-US" sz="1400" dirty="0" smtClean="0"/>
                        <a:t>Comfy</a:t>
                      </a:r>
                      <a:r>
                        <a:rPr lang="en-US" sz="1400" baseline="0" dirty="0" smtClean="0"/>
                        <a:t> Chairs -25</a:t>
                      </a:r>
                      <a:endParaRPr lang="en-US" sz="1400" dirty="0"/>
                    </a:p>
                  </a:txBody>
                  <a:tcPr vert="vert270" anchor="ctr"/>
                </a:tc>
                <a:tc>
                  <a:txBody>
                    <a:bodyPr/>
                    <a:lstStyle/>
                    <a:p>
                      <a:r>
                        <a:rPr lang="en-US" sz="1400" dirty="0" smtClean="0"/>
                        <a:t>Patron Desks-2</a:t>
                      </a:r>
                      <a:endParaRPr lang="en-US" sz="1400" dirty="0"/>
                    </a:p>
                  </a:txBody>
                  <a:tcPr vert="vert270" anchor="ctr"/>
                </a:tc>
                <a:tc>
                  <a:txBody>
                    <a:bodyPr/>
                    <a:lstStyle/>
                    <a:p>
                      <a:r>
                        <a:rPr lang="en-US" sz="1400" dirty="0" smtClean="0"/>
                        <a:t>Books - 150,000</a:t>
                      </a:r>
                      <a:endParaRPr lang="en-US" sz="1400" dirty="0"/>
                    </a:p>
                  </a:txBody>
                  <a:tcPr vert="vert270" anchor="ctr"/>
                </a:tc>
                <a:tc>
                  <a:txBody>
                    <a:bodyPr/>
                    <a:lstStyle/>
                    <a:p>
                      <a:r>
                        <a:rPr lang="en-US" sz="1400" dirty="0" smtClean="0"/>
                        <a:t>Books</a:t>
                      </a:r>
                      <a:r>
                        <a:rPr lang="en-US" sz="1400" baseline="0" dirty="0" smtClean="0"/>
                        <a:t> Categories - 15</a:t>
                      </a:r>
                      <a:endParaRPr lang="en-US" sz="1400" dirty="0"/>
                    </a:p>
                  </a:txBody>
                  <a:tcPr vert="vert270" anchor="ctr"/>
                </a:tc>
                <a:tc>
                  <a:txBody>
                    <a:bodyPr/>
                    <a:lstStyle/>
                    <a:p>
                      <a:r>
                        <a:rPr lang="en-US" sz="1400" dirty="0" smtClean="0"/>
                        <a:t>Signage for easy locating</a:t>
                      </a:r>
                      <a:endParaRPr lang="en-US" sz="1400" dirty="0"/>
                    </a:p>
                  </a:txBody>
                  <a:tcPr vert="vert270" anchor="ctr"/>
                </a:tc>
                <a:tc>
                  <a:txBody>
                    <a:bodyPr/>
                    <a:lstStyle/>
                    <a:p>
                      <a:r>
                        <a:rPr lang="en-US" sz="1400" dirty="0" smtClean="0"/>
                        <a:t>Rooms</a:t>
                      </a:r>
                      <a:endParaRPr lang="en-US" sz="1400" dirty="0"/>
                    </a:p>
                  </a:txBody>
                  <a:tcPr vert="vert270" anchor="ctr"/>
                </a:tc>
                <a:tc>
                  <a:txBody>
                    <a:bodyPr/>
                    <a:lstStyle/>
                    <a:p>
                      <a:r>
                        <a:rPr lang="en-US" sz="1400" dirty="0" smtClean="0"/>
                        <a:t>Separate Entrance </a:t>
                      </a:r>
                      <a:endParaRPr lang="en-US" sz="1400" dirty="0"/>
                    </a:p>
                  </a:txBody>
                  <a:tcPr vert="vert270" anchor="ctr"/>
                </a:tc>
                <a:tc>
                  <a:txBody>
                    <a:bodyPr/>
                    <a:lstStyle/>
                    <a:p>
                      <a:r>
                        <a:rPr lang="en-US" sz="1400" dirty="0" smtClean="0"/>
                        <a:t>Drop-down Screens</a:t>
                      </a:r>
                      <a:endParaRPr lang="en-US" sz="1400" dirty="0"/>
                    </a:p>
                  </a:txBody>
                  <a:tcPr vert="vert270" anchor="ctr"/>
                </a:tc>
                <a:tc>
                  <a:txBody>
                    <a:bodyPr/>
                    <a:lstStyle/>
                    <a:p>
                      <a:r>
                        <a:rPr lang="en-US" sz="1400" dirty="0" smtClean="0"/>
                        <a:t>Small Chairs – 80%</a:t>
                      </a:r>
                      <a:endParaRPr lang="en-US" sz="1400" dirty="0"/>
                    </a:p>
                  </a:txBody>
                  <a:tcPr vert="vert270" anchor="ctr"/>
                </a:tc>
                <a:tc>
                  <a:txBody>
                    <a:bodyPr/>
                    <a:lstStyle/>
                    <a:p>
                      <a:r>
                        <a:rPr lang="en-US" sz="1400" dirty="0" smtClean="0"/>
                        <a:t>Story time Locale</a:t>
                      </a:r>
                      <a:endParaRPr lang="en-US" sz="1400" dirty="0"/>
                    </a:p>
                  </a:txBody>
                  <a:tcPr vert="vert270" anchor="ctr"/>
                </a:tc>
                <a:tc>
                  <a:txBody>
                    <a:bodyPr/>
                    <a:lstStyle/>
                    <a:p>
                      <a:r>
                        <a:rPr lang="en-US" sz="1400" dirty="0" smtClean="0"/>
                        <a:t>Room for Books &amp; Music</a:t>
                      </a:r>
                      <a:endParaRPr lang="en-US" sz="1400" dirty="0"/>
                    </a:p>
                  </a:txBody>
                  <a:tcPr vert="vert270" anchor="ctr"/>
                </a:tc>
                <a:tc>
                  <a:txBody>
                    <a:bodyPr/>
                    <a:lstStyle/>
                    <a:p>
                      <a:r>
                        <a:rPr lang="en-US" sz="1400" dirty="0" smtClean="0"/>
                        <a:t>Shelves for Books</a:t>
                      </a:r>
                      <a:r>
                        <a:rPr lang="en-US" sz="1400" baseline="0" dirty="0" smtClean="0"/>
                        <a:t> - 15</a:t>
                      </a:r>
                      <a:endParaRPr lang="en-US" sz="1400" dirty="0"/>
                    </a:p>
                  </a:txBody>
                  <a:tcPr vert="vert27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Racks for Music - 12</a:t>
                      </a:r>
                      <a:endParaRPr lang="en-US" sz="1400" dirty="0"/>
                    </a:p>
                  </a:txBody>
                  <a:tcPr vert="vert270" anchor="ctr"/>
                </a:tc>
                <a:tc>
                  <a:txBody>
                    <a:bodyPr/>
                    <a:lstStyle/>
                    <a:p>
                      <a:r>
                        <a:rPr lang="en-US" sz="1400" dirty="0" smtClean="0"/>
                        <a:t>Offices – 4</a:t>
                      </a:r>
                      <a:endParaRPr lang="en-US" sz="1400" dirty="0"/>
                    </a:p>
                  </a:txBody>
                  <a:tcPr vert="vert270" anchor="ctr"/>
                </a:tc>
                <a:tc>
                  <a:txBody>
                    <a:bodyPr/>
                    <a:lstStyle/>
                    <a:p>
                      <a:r>
                        <a:rPr lang="en-US" sz="1400" dirty="0" smtClean="0"/>
                        <a:t>Cubes - 15</a:t>
                      </a:r>
                      <a:endParaRPr lang="en-US" sz="1400" dirty="0"/>
                    </a:p>
                  </a:txBody>
                  <a:tcPr vert="vert270" anchor="ctr"/>
                </a:tc>
                <a:tc>
                  <a:txBody>
                    <a:bodyPr/>
                    <a:lstStyle/>
                    <a:p>
                      <a:r>
                        <a:rPr lang="en-US" sz="1400" dirty="0" smtClean="0"/>
                        <a:t>For Public Use - 48</a:t>
                      </a:r>
                      <a:endParaRPr lang="en-US" sz="1400" dirty="0"/>
                    </a:p>
                  </a:txBody>
                  <a:tcPr vert="vert270" anchor="ctr"/>
                </a:tc>
                <a:tc>
                  <a:txBody>
                    <a:bodyPr/>
                    <a:lstStyle/>
                    <a:p>
                      <a:r>
                        <a:rPr lang="en-US" sz="1400" dirty="0" smtClean="0"/>
                        <a:t>For Visitor Svc Desk - 12</a:t>
                      </a:r>
                      <a:endParaRPr lang="en-US" sz="1400" dirty="0"/>
                    </a:p>
                  </a:txBody>
                  <a:tcPr vert="vert270" anchor="ctr"/>
                </a:tc>
                <a:tc>
                  <a:txBody>
                    <a:bodyPr/>
                    <a:lstStyle/>
                    <a:p>
                      <a:r>
                        <a:rPr lang="en-US" sz="1400" dirty="0" smtClean="0"/>
                        <a:t>For Staff - 20</a:t>
                      </a:r>
                      <a:endParaRPr lang="en-US" sz="1400" dirty="0"/>
                    </a:p>
                  </a:txBody>
                  <a:tcPr vert="vert270" anchor="ctr"/>
                </a:tc>
                <a:tc>
                  <a:txBody>
                    <a:bodyPr/>
                    <a:lstStyle/>
                    <a:p>
                      <a:r>
                        <a:rPr lang="en-US" sz="1400" dirty="0" smtClean="0"/>
                        <a:t>With audio capability - 5</a:t>
                      </a:r>
                      <a:endParaRPr lang="en-US" sz="1400" dirty="0"/>
                    </a:p>
                  </a:txBody>
                  <a:tcPr vert="vert270" anchor="ctr"/>
                </a:tc>
                <a:tc>
                  <a:txBody>
                    <a:bodyPr/>
                    <a:lstStyle/>
                    <a:p>
                      <a:r>
                        <a:rPr lang="en-US" sz="1400" dirty="0" smtClean="0"/>
                        <a:t>Printers</a:t>
                      </a:r>
                      <a:r>
                        <a:rPr lang="en-US" sz="1400" baseline="0" dirty="0" smtClean="0"/>
                        <a:t> </a:t>
                      </a:r>
                      <a:endParaRPr lang="en-US" sz="1400" dirty="0"/>
                    </a:p>
                  </a:txBody>
                  <a:tcPr vert="vert270" anchor="ctr"/>
                </a:tc>
              </a:tr>
              <a:tr h="0">
                <a:tc>
                  <a:txBody>
                    <a:bodyPr/>
                    <a:lstStyle/>
                    <a:p>
                      <a:pPr>
                        <a:lnSpc>
                          <a:spcPts val="1800"/>
                        </a:lnSpc>
                      </a:pPr>
                      <a:r>
                        <a:rPr lang="en-US" dirty="0" smtClean="0"/>
                        <a:t>Improve</a:t>
                      </a:r>
                      <a:r>
                        <a:rPr lang="en-US" baseline="0" dirty="0" smtClean="0"/>
                        <a:t> access to job resources by 20%</a:t>
                      </a:r>
                      <a:endParaRPr lang="en-US" dirty="0"/>
                    </a:p>
                  </a:txBody>
                  <a:tcPr/>
                </a:tc>
                <a:tc>
                  <a:txBody>
                    <a:bodyPr/>
                    <a:lstStyle/>
                    <a:p>
                      <a:pPr>
                        <a:lnSpc>
                          <a:spcPts val="1800"/>
                        </a:lnSpc>
                      </a:pPr>
                      <a:endParaRPr lang="en-US"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smtClean="0"/>
                        <a:t>x</a:t>
                      </a:r>
                      <a:endParaRPr lang="en-US" sz="2000" dirty="0"/>
                    </a:p>
                  </a:txBody>
                  <a:tcPr anchor="ctr"/>
                </a:tc>
              </a:tr>
              <a:tr h="0">
                <a:tc>
                  <a:txBody>
                    <a:bodyPr/>
                    <a:lstStyle/>
                    <a:p>
                      <a:pPr>
                        <a:lnSpc>
                          <a:spcPts val="1800"/>
                        </a:lnSpc>
                      </a:pPr>
                      <a:r>
                        <a:rPr lang="en-US" dirty="0" smtClean="0"/>
                        <a:t>Improve local</a:t>
                      </a:r>
                      <a:r>
                        <a:rPr lang="en-US" baseline="0" dirty="0" smtClean="0"/>
                        <a:t> children’s reading levels by two grade levels in one year</a:t>
                      </a:r>
                      <a:endParaRPr lang="en-US" dirty="0"/>
                    </a:p>
                  </a:txBody>
                  <a:tcPr/>
                </a:tc>
                <a:tc>
                  <a:txBody>
                    <a:bodyPr/>
                    <a:lstStyle/>
                    <a:p>
                      <a:pPr>
                        <a:lnSpc>
                          <a:spcPts val="1800"/>
                        </a:lnSpc>
                      </a:pPr>
                      <a:endParaRPr lang="en-US" dirty="0"/>
                    </a:p>
                  </a:txBody>
                  <a:tcPr anchor="ctr"/>
                </a:tc>
                <a:tc>
                  <a:txBody>
                    <a:bodyPr/>
                    <a:lstStyle/>
                    <a:p>
                      <a:pPr>
                        <a:lnSpc>
                          <a:spcPts val="1800"/>
                        </a:lnSpc>
                      </a:pPr>
                      <a:endParaRPr lang="en-US" sz="2000" dirty="0"/>
                    </a:p>
                  </a:txBody>
                  <a:tcPr anchor="ctr"/>
                </a:tc>
                <a:tc>
                  <a:txBody>
                    <a:bodyPr/>
                    <a:lstStyle/>
                    <a:p>
                      <a:pPr>
                        <a:lnSpc>
                          <a:spcPts val="1800"/>
                        </a:lnSpc>
                      </a:pPr>
                      <a:r>
                        <a:rPr lang="en-US" sz="2000" dirty="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dirty="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dirty="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dirty="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r>
              <a:tr h="0">
                <a:tc>
                  <a:txBody>
                    <a:bodyPr/>
                    <a:lstStyle/>
                    <a:p>
                      <a:pPr>
                        <a:lnSpc>
                          <a:spcPts val="1800"/>
                        </a:lnSpc>
                      </a:pPr>
                      <a:r>
                        <a:rPr lang="en-US" dirty="0" smtClean="0"/>
                        <a:t>Provide a pleasant space for the community members to meet</a:t>
                      </a:r>
                      <a:endParaRPr lang="en-US" dirty="0"/>
                    </a:p>
                  </a:txBody>
                  <a:tcPr/>
                </a:tc>
                <a:tc>
                  <a:txBody>
                    <a:bodyPr/>
                    <a:lstStyle/>
                    <a:p>
                      <a:pPr>
                        <a:lnSpc>
                          <a:spcPts val="1800"/>
                        </a:lnSpc>
                      </a:pPr>
                      <a:r>
                        <a:rPr lang="en-US" sz="2000" dirty="0" smtClean="0"/>
                        <a:t>x</a:t>
                      </a: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dirty="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r>
              <a:tr h="0">
                <a:tc>
                  <a:txBody>
                    <a:bodyPr/>
                    <a:lstStyle/>
                    <a:p>
                      <a:pPr>
                        <a:lnSpc>
                          <a:spcPts val="1800"/>
                        </a:lnSpc>
                      </a:pPr>
                      <a:r>
                        <a:rPr lang="en-US" dirty="0" smtClean="0"/>
                        <a:t>Replace the Existing Library by the end</a:t>
                      </a:r>
                      <a:r>
                        <a:rPr lang="en-US" baseline="0" dirty="0" smtClean="0"/>
                        <a:t> of next quarter</a:t>
                      </a:r>
                      <a:endParaRPr lang="en-US" dirty="0"/>
                    </a:p>
                  </a:txBody>
                  <a:tcPr/>
                </a:tc>
                <a:tc>
                  <a:txBody>
                    <a:bodyPr/>
                    <a:lstStyle/>
                    <a:p>
                      <a:pPr marL="0" marR="0" indent="0" algn="l" defTabSz="914400" rtl="0" eaLnBrk="1" fontAlgn="auto" latinLnBrk="0" hangingPunct="1">
                        <a:lnSpc>
                          <a:spcPts val="1800"/>
                        </a:lnSpc>
                        <a:spcBef>
                          <a:spcPts val="0"/>
                        </a:spcBef>
                        <a:spcAft>
                          <a:spcPts val="0"/>
                        </a:spcAft>
                        <a:buClrTx/>
                        <a:buSzTx/>
                        <a:buFontTx/>
                        <a:buNone/>
                        <a:tabLst/>
                        <a:defRPr/>
                      </a:pPr>
                      <a:r>
                        <a:rPr lang="en-US" sz="1800" dirty="0" smtClean="0"/>
                        <a:t>x</a:t>
                      </a:r>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r>
                        <a:rPr lang="en-US" sz="2000" smtClean="0"/>
                        <a:t>x</a:t>
                      </a:r>
                      <a:endParaRPr lang="en-US" sz="2000" dirty="0"/>
                    </a:p>
                  </a:txBody>
                  <a:tcPr anchor="ctr"/>
                </a:tc>
                <a:tc>
                  <a:txBody>
                    <a:bodyPr/>
                    <a:lstStyle/>
                    <a:p>
                      <a:pPr>
                        <a:lnSpc>
                          <a:spcPts val="1800"/>
                        </a:lnSpc>
                      </a:pPr>
                      <a:r>
                        <a:rPr lang="en-US" sz="2000" dirty="0" smtClean="0"/>
                        <a:t>x</a:t>
                      </a:r>
                      <a:endParaRPr lang="en-US" sz="2000" dirty="0"/>
                    </a:p>
                  </a:txBody>
                  <a:tcPr anchor="ctr"/>
                </a:tc>
              </a:tr>
            </a:tbl>
          </a:graphicData>
        </a:graphic>
      </p:graphicFrame>
    </p:spTree>
    <p:extLst>
      <p:ext uri="{BB962C8B-B14F-4D97-AF65-F5344CB8AC3E}">
        <p14:creationId xmlns:p14="http://schemas.microsoft.com/office/powerpoint/2010/main" val="36118912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7620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Requirements Traceability </a:t>
            </a:r>
            <a:r>
              <a:rPr lang="en-US" sz="2800" b="1" dirty="0">
                <a:solidFill>
                  <a:srgbClr val="FF0000"/>
                </a:solidFill>
                <a:effectLst>
                  <a:outerShdw blurRad="38100" dist="38100" dir="2700000" algn="tl">
                    <a:srgbClr val="000000">
                      <a:alpha val="43137"/>
                    </a:srgbClr>
                  </a:outerShdw>
                </a:effectLst>
              </a:rPr>
              <a:t>Matrix … 3</a:t>
            </a:r>
            <a:r>
              <a:rPr lang="en-US" sz="2800" b="1" dirty="0" smtClean="0">
                <a:solidFill>
                  <a:srgbClr val="FF0000"/>
                </a:solidFill>
                <a:effectLst>
                  <a:outerShdw blurRad="38100" dist="38100" dir="2700000" algn="tl">
                    <a:srgbClr val="000000">
                      <a:alpha val="43137"/>
                    </a:srgbClr>
                  </a:outerShdw>
                </a:effectLst>
              </a:rPr>
              <a:t>/3</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12</a:t>
            </a:fld>
            <a:endParaRPr lang="en-US" b="1" dirty="0">
              <a:solidFill>
                <a:prstClr val="black"/>
              </a:solidFill>
            </a:endParaRPr>
          </a:p>
        </p:txBody>
      </p:sp>
      <p:sp>
        <p:nvSpPr>
          <p:cNvPr id="5" name="TextBox 4"/>
          <p:cNvSpPr txBox="1"/>
          <p:nvPr/>
        </p:nvSpPr>
        <p:spPr>
          <a:xfrm>
            <a:off x="1331262" y="5827059"/>
            <a:ext cx="7080014" cy="923330"/>
          </a:xfrm>
          <a:prstGeom prst="rect">
            <a:avLst/>
          </a:prstGeom>
          <a:noFill/>
        </p:spPr>
        <p:txBody>
          <a:bodyPr wrap="square" rtlCol="0">
            <a:spAutoFit/>
          </a:bodyPr>
          <a:lstStyle/>
          <a:p>
            <a:pPr marL="177800" indent="-177800">
              <a:buFont typeface="Arial" pitchFamily="34" charset="0"/>
              <a:buChar char="•"/>
            </a:pPr>
            <a:r>
              <a:rPr lang="en-US" dirty="0" smtClean="0"/>
              <a:t>If a requirement changes, RTM helps trace the affected test cases</a:t>
            </a:r>
          </a:p>
          <a:p>
            <a:pPr marL="177800" indent="-177800">
              <a:buFont typeface="Arial" pitchFamily="34" charset="0"/>
              <a:buChar char="•"/>
            </a:pPr>
            <a:r>
              <a:rPr lang="en-US" dirty="0" smtClean="0"/>
              <a:t>If a test case fails, RTM helps determine the corresponding functionality</a:t>
            </a:r>
          </a:p>
          <a:p>
            <a:pPr marL="177800" indent="-177800">
              <a:buFont typeface="Arial" pitchFamily="34" charset="0"/>
              <a:buChar char="•"/>
            </a:pPr>
            <a:r>
              <a:rPr lang="en-US" dirty="0" smtClean="0"/>
              <a:t>Helps ensure that all requirements are tested</a:t>
            </a:r>
            <a:endParaRPr lang="en-US" dirty="0"/>
          </a:p>
        </p:txBody>
      </p:sp>
      <p:sp>
        <p:nvSpPr>
          <p:cNvPr id="7" name="TextBox 6"/>
          <p:cNvSpPr txBox="1"/>
          <p:nvPr/>
        </p:nvSpPr>
        <p:spPr>
          <a:xfrm>
            <a:off x="6520935" y="228600"/>
            <a:ext cx="2699265" cy="338554"/>
          </a:xfrm>
          <a:prstGeom prst="rect">
            <a:avLst/>
          </a:prstGeom>
          <a:noFill/>
        </p:spPr>
        <p:txBody>
          <a:bodyPr wrap="none" rtlCol="0">
            <a:spAutoFit/>
          </a:bodyPr>
          <a:lstStyle/>
          <a:p>
            <a:r>
              <a:rPr lang="en-US" sz="1600" dirty="0" smtClean="0"/>
              <a:t>(Ref: PMBOK 5</a:t>
            </a:r>
            <a:r>
              <a:rPr lang="en-US" sz="1600" baseline="30000" dirty="0" smtClean="0"/>
              <a:t>th</a:t>
            </a:r>
            <a:r>
              <a:rPr lang="en-US" sz="1600" dirty="0" smtClean="0"/>
              <a:t> Ed, page 110)</a:t>
            </a:r>
            <a:endParaRPr lang="en-US" sz="1600" dirty="0"/>
          </a:p>
        </p:txBody>
      </p:sp>
      <p:sp>
        <p:nvSpPr>
          <p:cNvPr id="6" name="Footer Placeholder 5"/>
          <p:cNvSpPr>
            <a:spLocks noGrp="1"/>
          </p:cNvSpPr>
          <p:nvPr>
            <p:ph type="ftr" sz="quarter" idx="11"/>
          </p:nvPr>
        </p:nvSpPr>
        <p:spPr/>
        <p:txBody>
          <a:bodyPr/>
          <a:lstStyle/>
          <a:p>
            <a:r>
              <a:rPr lang="en-US" smtClean="0"/>
              <a:t>MEhsanSaeed</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609107637"/>
              </p:ext>
            </p:extLst>
          </p:nvPr>
        </p:nvGraphicFramePr>
        <p:xfrm>
          <a:off x="13252" y="533400"/>
          <a:ext cx="9098092" cy="5181600"/>
        </p:xfrm>
        <a:graphic>
          <a:graphicData uri="http://schemas.openxmlformats.org/drawingml/2006/table">
            <a:tbl>
              <a:tblPr firstRow="1" bandRow="1">
                <a:tableStyleId>{5940675A-B579-460E-94D1-54222C63F5DA}</a:tableStyleId>
              </a:tblPr>
              <a:tblGrid>
                <a:gridCol w="793474"/>
                <a:gridCol w="793474"/>
                <a:gridCol w="2133600"/>
                <a:gridCol w="1181100"/>
                <a:gridCol w="1181100"/>
                <a:gridCol w="753836"/>
                <a:gridCol w="753836"/>
                <a:gridCol w="753836"/>
                <a:gridCol w="753836"/>
              </a:tblGrid>
              <a:tr h="274320">
                <a:tc gridSpan="9">
                  <a:txBody>
                    <a:bodyPr/>
                    <a:lstStyle/>
                    <a:p>
                      <a:pPr algn="ctr"/>
                      <a:r>
                        <a:rPr lang="en-US" dirty="0" smtClean="0"/>
                        <a:t>Requirements Traceability Matrix</a:t>
                      </a:r>
                      <a:endParaRPr lang="en-US" dirty="0"/>
                    </a:p>
                  </a:txBody>
                  <a:tcPr marT="0" marB="0">
                    <a:solidFill>
                      <a:schemeClr val="bg1">
                        <a:lumMod val="85000"/>
                      </a:schemeClr>
                    </a:solidFill>
                  </a:tcPr>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r>
              <a:tr h="274320">
                <a:tc gridSpan="2">
                  <a:txBody>
                    <a:bodyPr/>
                    <a:lstStyle/>
                    <a:p>
                      <a:r>
                        <a:rPr lang="en-US" sz="1600" dirty="0" smtClean="0"/>
                        <a:t>Project Name:</a:t>
                      </a:r>
                      <a:endParaRPr lang="en-US" sz="1600" dirty="0"/>
                    </a:p>
                  </a:txBody>
                  <a:tcPr marT="0" marB="0">
                    <a:solidFill>
                      <a:schemeClr val="bg1">
                        <a:lumMod val="85000"/>
                      </a:schemeClr>
                    </a:solidFill>
                  </a:tcPr>
                </a:tc>
                <a:tc hMerge="1">
                  <a:txBody>
                    <a:bodyPr/>
                    <a:lstStyle/>
                    <a:p>
                      <a:endParaRPr lang="en-US" dirty="0"/>
                    </a:p>
                  </a:txBody>
                  <a:tcPr marT="0" marB="0"/>
                </a:tc>
                <a:tc gridSpan="7">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r>
              <a:tr h="274320">
                <a:tc gridSpan="2">
                  <a:txBody>
                    <a:bodyPr/>
                    <a:lstStyle/>
                    <a:p>
                      <a:r>
                        <a:rPr lang="en-US" sz="1600" dirty="0" smtClean="0"/>
                        <a:t>Cost Centre:</a:t>
                      </a:r>
                      <a:endParaRPr lang="en-US" sz="1600" dirty="0"/>
                    </a:p>
                  </a:txBody>
                  <a:tcPr marT="0" marB="0">
                    <a:solidFill>
                      <a:schemeClr val="bg1">
                        <a:lumMod val="85000"/>
                      </a:schemeClr>
                    </a:solidFill>
                  </a:tcPr>
                </a:tc>
                <a:tc hMerge="1">
                  <a:txBody>
                    <a:bodyPr/>
                    <a:lstStyle/>
                    <a:p>
                      <a:endParaRPr lang="en-US" dirty="0"/>
                    </a:p>
                  </a:txBody>
                  <a:tcPr marT="0" marB="0"/>
                </a:tc>
                <a:tc gridSpan="7">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r>
              <a:tr h="274320">
                <a:tc gridSpan="2">
                  <a:txBody>
                    <a:bodyPr/>
                    <a:lstStyle/>
                    <a:p>
                      <a:r>
                        <a:rPr lang="en-US" sz="1600" dirty="0" err="1" smtClean="0"/>
                        <a:t>Proj</a:t>
                      </a:r>
                      <a:r>
                        <a:rPr lang="en-US" sz="1600" dirty="0" smtClean="0"/>
                        <a:t> Description:</a:t>
                      </a:r>
                      <a:endParaRPr lang="en-US" sz="1600" dirty="0"/>
                    </a:p>
                  </a:txBody>
                  <a:tcPr marT="0" marB="0">
                    <a:solidFill>
                      <a:schemeClr val="bg1">
                        <a:lumMod val="85000"/>
                      </a:schemeClr>
                    </a:solidFill>
                  </a:tcPr>
                </a:tc>
                <a:tc hMerge="1">
                  <a:txBody>
                    <a:bodyPr/>
                    <a:lstStyle/>
                    <a:p>
                      <a:endParaRPr lang="en-US" dirty="0"/>
                    </a:p>
                  </a:txBody>
                  <a:tcPr marT="0" marB="0"/>
                </a:tc>
                <a:tc gridSpan="7">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c hMerge="1">
                  <a:txBody>
                    <a:bodyPr/>
                    <a:lstStyle/>
                    <a:p>
                      <a:endParaRPr lang="en-US" dirty="0"/>
                    </a:p>
                  </a:txBody>
                  <a:tcPr marT="0" marB="0"/>
                </a:tc>
              </a:tr>
              <a:tr h="274320">
                <a:tc>
                  <a:txBody>
                    <a:bodyPr/>
                    <a:lstStyle/>
                    <a:p>
                      <a:pPr algn="ctr"/>
                      <a:r>
                        <a:rPr lang="en-US" sz="1300" dirty="0" smtClean="0">
                          <a:solidFill>
                            <a:schemeClr val="bg1"/>
                          </a:solidFill>
                        </a:rPr>
                        <a:t>ID</a:t>
                      </a:r>
                      <a:endParaRPr lang="en-US" sz="1300" dirty="0">
                        <a:solidFill>
                          <a:schemeClr val="bg1"/>
                        </a:solidFill>
                      </a:endParaRPr>
                    </a:p>
                  </a:txBody>
                  <a:tcPr marT="0" marB="0" anchor="b">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a:r>
                        <a:rPr lang="en-US" sz="1300" dirty="0" err="1" smtClean="0">
                          <a:solidFill>
                            <a:schemeClr val="bg1"/>
                          </a:solidFill>
                        </a:rPr>
                        <a:t>Assocate</a:t>
                      </a:r>
                      <a:r>
                        <a:rPr lang="en-US" sz="1300" dirty="0" smtClean="0">
                          <a:solidFill>
                            <a:schemeClr val="bg1"/>
                          </a:solidFill>
                        </a:rPr>
                        <a:t> ID</a:t>
                      </a:r>
                      <a:endParaRPr lang="en-US" sz="1300" dirty="0">
                        <a:solidFill>
                          <a:schemeClr val="bg1"/>
                        </a:solidFill>
                      </a:endParaRPr>
                    </a:p>
                  </a:txBody>
                  <a:tcPr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a:r>
                        <a:rPr lang="en-US" sz="1300" dirty="0" smtClean="0">
                          <a:solidFill>
                            <a:schemeClr val="bg1"/>
                          </a:solidFill>
                        </a:rPr>
                        <a:t>Requirements Description</a:t>
                      </a:r>
                      <a:endParaRPr lang="en-US" sz="1300" dirty="0">
                        <a:solidFill>
                          <a:schemeClr val="bg1"/>
                        </a:solidFill>
                      </a:endParaRPr>
                    </a:p>
                  </a:txBody>
                  <a:tcPr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a:r>
                        <a:rPr lang="en-US" sz="1300" dirty="0" smtClean="0">
                          <a:solidFill>
                            <a:schemeClr val="bg1"/>
                          </a:solidFill>
                        </a:rPr>
                        <a:t>Business Needs, Goals, Opportunities, Objectives</a:t>
                      </a:r>
                      <a:endParaRPr lang="en-US" sz="1300" dirty="0">
                        <a:solidFill>
                          <a:schemeClr val="bg1"/>
                        </a:solidFill>
                      </a:endParaRPr>
                    </a:p>
                  </a:txBody>
                  <a:tcPr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a:r>
                        <a:rPr lang="en-US" sz="1300" dirty="0" smtClean="0">
                          <a:solidFill>
                            <a:schemeClr val="bg1"/>
                          </a:solidFill>
                        </a:rPr>
                        <a:t>Project</a:t>
                      </a:r>
                      <a:r>
                        <a:rPr lang="en-US" sz="1300" baseline="0" dirty="0" smtClean="0">
                          <a:solidFill>
                            <a:schemeClr val="bg1"/>
                          </a:solidFill>
                        </a:rPr>
                        <a:t> Objectives</a:t>
                      </a:r>
                      <a:endParaRPr lang="en-US" sz="1300" dirty="0">
                        <a:solidFill>
                          <a:schemeClr val="bg1"/>
                        </a:solidFill>
                      </a:endParaRPr>
                    </a:p>
                  </a:txBody>
                  <a:tcPr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a:r>
                        <a:rPr lang="en-US" sz="1300" dirty="0" smtClean="0">
                          <a:solidFill>
                            <a:schemeClr val="bg1"/>
                          </a:solidFill>
                        </a:rPr>
                        <a:t>WBS Deliver-</a:t>
                      </a:r>
                      <a:r>
                        <a:rPr lang="en-US" sz="1300" dirty="0" err="1" smtClean="0">
                          <a:solidFill>
                            <a:schemeClr val="bg1"/>
                          </a:solidFill>
                        </a:rPr>
                        <a:t>ables</a:t>
                      </a:r>
                      <a:endParaRPr lang="en-US" sz="1300" dirty="0">
                        <a:solidFill>
                          <a:schemeClr val="bg1"/>
                        </a:solidFill>
                      </a:endParaRPr>
                    </a:p>
                  </a:txBody>
                  <a:tcPr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a:r>
                        <a:rPr lang="en-US" sz="1300" dirty="0" smtClean="0">
                          <a:solidFill>
                            <a:schemeClr val="bg1"/>
                          </a:solidFill>
                        </a:rPr>
                        <a:t>Product</a:t>
                      </a:r>
                      <a:r>
                        <a:rPr lang="en-US" sz="1300" baseline="0" dirty="0" smtClean="0">
                          <a:solidFill>
                            <a:schemeClr val="bg1"/>
                          </a:solidFill>
                        </a:rPr>
                        <a:t> Design</a:t>
                      </a:r>
                      <a:endParaRPr lang="en-US" sz="1300" dirty="0">
                        <a:solidFill>
                          <a:schemeClr val="bg1"/>
                        </a:solidFill>
                      </a:endParaRPr>
                    </a:p>
                  </a:txBody>
                  <a:tcPr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a:r>
                        <a:rPr lang="en-US" sz="1300" dirty="0" smtClean="0">
                          <a:solidFill>
                            <a:schemeClr val="bg1"/>
                          </a:solidFill>
                        </a:rPr>
                        <a:t>Product </a:t>
                      </a:r>
                      <a:r>
                        <a:rPr lang="en-US" sz="1300" dirty="0" err="1" smtClean="0">
                          <a:solidFill>
                            <a:schemeClr val="bg1"/>
                          </a:solidFill>
                        </a:rPr>
                        <a:t>Devlop-ment</a:t>
                      </a:r>
                      <a:endParaRPr lang="en-US" sz="1300" dirty="0">
                        <a:solidFill>
                          <a:schemeClr val="bg1"/>
                        </a:solidFill>
                      </a:endParaRPr>
                    </a:p>
                  </a:txBody>
                  <a:tcPr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a:r>
                        <a:rPr lang="en-US" sz="1300" dirty="0" smtClean="0">
                          <a:solidFill>
                            <a:schemeClr val="bg1"/>
                          </a:solidFill>
                        </a:rPr>
                        <a:t>Test Cases</a:t>
                      </a:r>
                      <a:endParaRPr lang="en-US" sz="1300" dirty="0">
                        <a:solidFill>
                          <a:schemeClr val="bg1"/>
                        </a:solidFill>
                      </a:endParaRPr>
                    </a:p>
                  </a:txBody>
                  <a:tcPr marT="0" marB="0" anchor="b">
                    <a:lnL w="12700" cap="flat" cmpd="sng" algn="ctr">
                      <a:solidFill>
                        <a:schemeClr val="bg1"/>
                      </a:solidFill>
                      <a:prstDash val="solid"/>
                      <a:round/>
                      <a:headEnd type="none" w="med" len="med"/>
                      <a:tailEnd type="none" w="med" len="med"/>
                    </a:lnL>
                    <a:solidFill>
                      <a:schemeClr val="tx1"/>
                    </a:solidFill>
                  </a:tcPr>
                </a:tc>
              </a:tr>
              <a:tr h="274320">
                <a:tc rowSpan="4">
                  <a:txBody>
                    <a:bodyPr/>
                    <a:lstStyle/>
                    <a:p>
                      <a:pPr algn="ctr"/>
                      <a:r>
                        <a:rPr lang="en-US" sz="1400" dirty="0" smtClean="0"/>
                        <a:t>001</a:t>
                      </a:r>
                      <a:endParaRPr lang="en-US" sz="1400" dirty="0"/>
                    </a:p>
                  </a:txBody>
                  <a:tcPr marT="0" marB="0" anchor="ctr">
                    <a:solidFill>
                      <a:schemeClr val="bg1">
                        <a:lumMod val="85000"/>
                      </a:schemeClr>
                    </a:solidFill>
                  </a:tcPr>
                </a:tc>
                <a:tc>
                  <a:txBody>
                    <a:bodyPr/>
                    <a:lstStyle/>
                    <a:p>
                      <a:pPr algn="ctr"/>
                      <a:r>
                        <a:rPr lang="en-US" sz="1400" dirty="0" smtClean="0"/>
                        <a:t>1.0</a:t>
                      </a:r>
                    </a:p>
                  </a:txBody>
                  <a:tcPr marT="0" marB="0" anchor="ctr">
                    <a:solidFill>
                      <a:schemeClr val="bg1">
                        <a:lumMod val="85000"/>
                      </a:schemeClr>
                    </a:solidFill>
                  </a:tcPr>
                </a:tc>
                <a:tc>
                  <a:txBody>
                    <a:bodyPr/>
                    <a:lstStyle/>
                    <a:p>
                      <a:endParaRPr lang="en-US" dirty="0"/>
                    </a:p>
                  </a:txBody>
                  <a:tcPr marT="0" marB="0"/>
                </a:tc>
                <a:tc>
                  <a:txBody>
                    <a:bodyPr/>
                    <a:lstStyle/>
                    <a:p>
                      <a:endParaRPr lang="en-US" dirty="0"/>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dirty="0"/>
                    </a:p>
                  </a:txBody>
                  <a:tcPr marT="0" marB="0"/>
                </a:tc>
                <a:tc>
                  <a:txBody>
                    <a:bodyPr/>
                    <a:lstStyle/>
                    <a:p>
                      <a:endParaRPr lang="en-US" dirty="0"/>
                    </a:p>
                  </a:txBody>
                  <a:tcPr marT="0" marB="0"/>
                </a:tc>
              </a:tr>
              <a:tr h="274320">
                <a:tc vMerge="1">
                  <a:txBody>
                    <a:bodyPr/>
                    <a:lstStyle/>
                    <a:p>
                      <a:endParaRPr lang="en-US" dirty="0"/>
                    </a:p>
                  </a:txBody>
                  <a:tcPr marT="0" marB="0">
                    <a:solidFill>
                      <a:schemeClr val="bg1">
                        <a:lumMod val="85000"/>
                      </a:schemeClr>
                    </a:solidFill>
                  </a:tcPr>
                </a:tc>
                <a:tc>
                  <a:txBody>
                    <a:bodyPr/>
                    <a:lstStyle/>
                    <a:p>
                      <a:pPr algn="ctr"/>
                      <a:r>
                        <a:rPr lang="en-US" sz="1400" dirty="0" smtClean="0"/>
                        <a:t>1.1</a:t>
                      </a:r>
                      <a:endParaRPr lang="en-US" sz="1400" dirty="0"/>
                    </a:p>
                  </a:txBody>
                  <a:tcPr marT="0" marB="0" anchor="ctr">
                    <a:solidFill>
                      <a:schemeClr val="bg1">
                        <a:lumMod val="85000"/>
                      </a:schemeClr>
                    </a:solidFill>
                  </a:tcPr>
                </a:tc>
                <a:tc>
                  <a:txBody>
                    <a:bodyPr/>
                    <a:lstStyle/>
                    <a:p>
                      <a:endParaRPr lang="en-US"/>
                    </a:p>
                  </a:txBody>
                  <a:tcPr marT="0" marB="0"/>
                </a:tc>
                <a:tc>
                  <a:txBody>
                    <a:bodyPr/>
                    <a:lstStyle/>
                    <a:p>
                      <a:endParaRPr lang="en-US" dirty="0"/>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dirty="0"/>
                    </a:p>
                  </a:txBody>
                  <a:tcPr marT="0" marB="0"/>
                </a:tc>
              </a:tr>
              <a:tr h="274320">
                <a:tc vMerge="1">
                  <a:txBody>
                    <a:bodyPr/>
                    <a:lstStyle/>
                    <a:p>
                      <a:endParaRPr lang="en-US" dirty="0"/>
                    </a:p>
                  </a:txBody>
                  <a:tcPr marT="0" marB="0">
                    <a:solidFill>
                      <a:schemeClr val="bg1">
                        <a:lumMod val="85000"/>
                      </a:schemeClr>
                    </a:solidFill>
                  </a:tcPr>
                </a:tc>
                <a:tc>
                  <a:txBody>
                    <a:bodyPr/>
                    <a:lstStyle/>
                    <a:p>
                      <a:pPr algn="ctr"/>
                      <a:r>
                        <a:rPr lang="en-US" sz="1400" dirty="0" smtClean="0"/>
                        <a:t>1.2</a:t>
                      </a:r>
                      <a:endParaRPr lang="en-US" sz="1400" dirty="0"/>
                    </a:p>
                  </a:txBody>
                  <a:tcPr marT="0" marB="0" anchor="ctr">
                    <a:solidFill>
                      <a:schemeClr val="bg1">
                        <a:lumMod val="85000"/>
                      </a:schemeClr>
                    </a:solidFill>
                  </a:tcPr>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r>
              <a:tr h="274320">
                <a:tc vMerge="1">
                  <a:txBody>
                    <a:bodyPr/>
                    <a:lstStyle/>
                    <a:p>
                      <a:endParaRPr lang="en-US" dirty="0"/>
                    </a:p>
                  </a:txBody>
                  <a:tcPr marT="0" marB="0">
                    <a:solidFill>
                      <a:schemeClr val="bg1">
                        <a:lumMod val="85000"/>
                      </a:schemeClr>
                    </a:solidFill>
                  </a:tcPr>
                </a:tc>
                <a:tc>
                  <a:txBody>
                    <a:bodyPr/>
                    <a:lstStyle/>
                    <a:p>
                      <a:pPr algn="ctr"/>
                      <a:r>
                        <a:rPr lang="en-US" sz="1400" dirty="0" smtClean="0"/>
                        <a:t>1.2.1</a:t>
                      </a:r>
                      <a:endParaRPr lang="en-US" sz="1400" dirty="0"/>
                    </a:p>
                  </a:txBody>
                  <a:tcPr marT="0" marB="0" anchor="ctr">
                    <a:solidFill>
                      <a:schemeClr val="bg1">
                        <a:lumMod val="85000"/>
                      </a:schemeClr>
                    </a:solidFill>
                  </a:tcPr>
                </a:tc>
                <a:tc>
                  <a:txBody>
                    <a:bodyPr/>
                    <a:lstStyle/>
                    <a:p>
                      <a:endParaRPr lang="en-US"/>
                    </a:p>
                  </a:txBody>
                  <a:tcPr marT="0" marB="0"/>
                </a:tc>
                <a:tc>
                  <a:txBody>
                    <a:bodyPr/>
                    <a:lstStyle/>
                    <a:p>
                      <a:endParaRPr lang="en-US" dirty="0"/>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dirty="0"/>
                    </a:p>
                  </a:txBody>
                  <a:tcPr marT="0" marB="0"/>
                </a:tc>
                <a:tc>
                  <a:txBody>
                    <a:bodyPr/>
                    <a:lstStyle/>
                    <a:p>
                      <a:endParaRPr lang="en-US" dirty="0"/>
                    </a:p>
                  </a:txBody>
                  <a:tcPr marT="0" marB="0"/>
                </a:tc>
              </a:tr>
              <a:tr h="274320">
                <a:tc rowSpan="3">
                  <a:txBody>
                    <a:bodyPr/>
                    <a:lstStyle/>
                    <a:p>
                      <a:pPr algn="ctr"/>
                      <a:r>
                        <a:rPr lang="en-US" sz="1400" dirty="0" smtClean="0"/>
                        <a:t>002</a:t>
                      </a:r>
                      <a:endParaRPr lang="en-US" sz="1400" dirty="0"/>
                    </a:p>
                  </a:txBody>
                  <a:tcPr marT="0" marB="0" anchor="ctr">
                    <a:solidFill>
                      <a:schemeClr val="bg1">
                        <a:lumMod val="85000"/>
                      </a:schemeClr>
                    </a:solidFill>
                  </a:tcPr>
                </a:tc>
                <a:tc>
                  <a:txBody>
                    <a:bodyPr/>
                    <a:lstStyle/>
                    <a:p>
                      <a:pPr algn="ctr"/>
                      <a:r>
                        <a:rPr lang="en-US" sz="1400" dirty="0" smtClean="0"/>
                        <a:t>2.0</a:t>
                      </a:r>
                      <a:endParaRPr lang="en-US" sz="1400" dirty="0"/>
                    </a:p>
                  </a:txBody>
                  <a:tcPr marT="0" marB="0" anchor="ctr">
                    <a:solidFill>
                      <a:schemeClr val="bg1">
                        <a:lumMod val="85000"/>
                      </a:schemeClr>
                    </a:solidFill>
                  </a:tcPr>
                </a:tc>
                <a:tc>
                  <a:txBody>
                    <a:bodyPr/>
                    <a:lstStyle/>
                    <a:p>
                      <a:endParaRPr lang="en-US" dirty="0"/>
                    </a:p>
                  </a:txBody>
                  <a:tcPr marT="0" marB="0"/>
                </a:tc>
                <a:tc>
                  <a:txBody>
                    <a:bodyPr/>
                    <a:lstStyle/>
                    <a:p>
                      <a:endParaRPr lang="en-US" dirty="0"/>
                    </a:p>
                  </a:txBody>
                  <a:tcPr marT="0" marB="0"/>
                </a:tc>
                <a:tc>
                  <a:txBody>
                    <a:bodyPr/>
                    <a:lstStyle/>
                    <a:p>
                      <a:endParaRPr lang="en-US" dirty="0"/>
                    </a:p>
                  </a:txBody>
                  <a:tcPr marT="0" marB="0"/>
                </a:tc>
                <a:tc>
                  <a:txBody>
                    <a:bodyPr/>
                    <a:lstStyle/>
                    <a:p>
                      <a:endParaRPr lang="en-US"/>
                    </a:p>
                  </a:txBody>
                  <a:tcPr marT="0" marB="0"/>
                </a:tc>
                <a:tc>
                  <a:txBody>
                    <a:bodyPr/>
                    <a:lstStyle/>
                    <a:p>
                      <a:endParaRPr lang="en-US"/>
                    </a:p>
                  </a:txBody>
                  <a:tcPr marT="0" marB="0"/>
                </a:tc>
                <a:tc>
                  <a:txBody>
                    <a:bodyPr/>
                    <a:lstStyle/>
                    <a:p>
                      <a:endParaRPr lang="en-US" dirty="0"/>
                    </a:p>
                  </a:txBody>
                  <a:tcPr marT="0" marB="0"/>
                </a:tc>
                <a:tc>
                  <a:txBody>
                    <a:bodyPr/>
                    <a:lstStyle/>
                    <a:p>
                      <a:endParaRPr lang="en-US" dirty="0"/>
                    </a:p>
                  </a:txBody>
                  <a:tcPr marT="0" marB="0"/>
                </a:tc>
              </a:tr>
              <a:tr h="274320">
                <a:tc vMerge="1">
                  <a:txBody>
                    <a:bodyPr/>
                    <a:lstStyle/>
                    <a:p>
                      <a:endParaRPr lang="en-US" dirty="0"/>
                    </a:p>
                  </a:txBody>
                  <a:tcPr marT="0" marB="0">
                    <a:solidFill>
                      <a:schemeClr val="bg1">
                        <a:lumMod val="85000"/>
                      </a:schemeClr>
                    </a:solidFill>
                  </a:tcPr>
                </a:tc>
                <a:tc>
                  <a:txBody>
                    <a:bodyPr/>
                    <a:lstStyle/>
                    <a:p>
                      <a:pPr algn="ctr"/>
                      <a:r>
                        <a:rPr lang="en-US" sz="1400" dirty="0" smtClean="0"/>
                        <a:t>2.1</a:t>
                      </a:r>
                      <a:endParaRPr lang="en-US" sz="1400" dirty="0"/>
                    </a:p>
                  </a:txBody>
                  <a:tcPr marT="0" marB="0" anchor="ctr">
                    <a:solidFill>
                      <a:schemeClr val="bg1">
                        <a:lumMod val="85000"/>
                      </a:schemeClr>
                    </a:solidFill>
                  </a:tcPr>
                </a:tc>
                <a:tc>
                  <a:txBody>
                    <a:bodyPr/>
                    <a:lstStyle/>
                    <a:p>
                      <a:endParaRPr lang="en-US" dirty="0"/>
                    </a:p>
                  </a:txBody>
                  <a:tcPr marT="0" marB="0"/>
                </a:tc>
                <a:tc>
                  <a:txBody>
                    <a:bodyPr/>
                    <a:lstStyle/>
                    <a:p>
                      <a:endParaRPr lang="en-US"/>
                    </a:p>
                  </a:txBody>
                  <a:tcPr marT="0" marB="0"/>
                </a:tc>
                <a:tc>
                  <a:txBody>
                    <a:bodyPr/>
                    <a:lstStyle/>
                    <a:p>
                      <a:endParaRPr lang="en-US" dirty="0"/>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dirty="0"/>
                    </a:p>
                  </a:txBody>
                  <a:tcPr marT="0" marB="0"/>
                </a:tc>
              </a:tr>
              <a:tr h="274320">
                <a:tc vMerge="1">
                  <a:txBody>
                    <a:bodyPr/>
                    <a:lstStyle/>
                    <a:p>
                      <a:endParaRPr lang="en-US" dirty="0"/>
                    </a:p>
                  </a:txBody>
                  <a:tcPr marT="0" marB="0">
                    <a:solidFill>
                      <a:schemeClr val="bg1">
                        <a:lumMod val="85000"/>
                      </a:schemeClr>
                    </a:solidFill>
                  </a:tcPr>
                </a:tc>
                <a:tc>
                  <a:txBody>
                    <a:bodyPr/>
                    <a:lstStyle/>
                    <a:p>
                      <a:pPr algn="ctr"/>
                      <a:r>
                        <a:rPr lang="en-US" sz="1400" dirty="0" smtClean="0"/>
                        <a:t>2.1.1</a:t>
                      </a:r>
                      <a:endParaRPr lang="en-US" sz="1400" dirty="0"/>
                    </a:p>
                  </a:txBody>
                  <a:tcPr marT="0" marB="0" anchor="ctr">
                    <a:solidFill>
                      <a:schemeClr val="bg1">
                        <a:lumMod val="85000"/>
                      </a:schemeClr>
                    </a:solidFill>
                  </a:tcPr>
                </a:tc>
                <a:tc>
                  <a:txBody>
                    <a:bodyPr/>
                    <a:lstStyle/>
                    <a:p>
                      <a:endParaRPr lang="en-US" dirty="0"/>
                    </a:p>
                  </a:txBody>
                  <a:tcPr marT="0" marB="0"/>
                </a:tc>
                <a:tc>
                  <a:txBody>
                    <a:bodyPr/>
                    <a:lstStyle/>
                    <a:p>
                      <a:endParaRPr lang="en-US" dirty="0"/>
                    </a:p>
                  </a:txBody>
                  <a:tcPr marT="0" marB="0"/>
                </a:tc>
                <a:tc>
                  <a:txBody>
                    <a:bodyPr/>
                    <a:lstStyle/>
                    <a:p>
                      <a:endParaRPr lang="en-US" dirty="0"/>
                    </a:p>
                  </a:txBody>
                  <a:tcPr marT="0" marB="0"/>
                </a:tc>
                <a:tc>
                  <a:txBody>
                    <a:bodyPr/>
                    <a:lstStyle/>
                    <a:p>
                      <a:endParaRPr lang="en-US" dirty="0"/>
                    </a:p>
                  </a:txBody>
                  <a:tcPr marT="0" marB="0"/>
                </a:tc>
                <a:tc>
                  <a:txBody>
                    <a:bodyPr/>
                    <a:lstStyle/>
                    <a:p>
                      <a:endParaRPr lang="en-US" dirty="0"/>
                    </a:p>
                  </a:txBody>
                  <a:tcPr marT="0" marB="0"/>
                </a:tc>
                <a:tc>
                  <a:txBody>
                    <a:bodyPr/>
                    <a:lstStyle/>
                    <a:p>
                      <a:endParaRPr lang="en-US" dirty="0"/>
                    </a:p>
                  </a:txBody>
                  <a:tcPr marT="0" marB="0"/>
                </a:tc>
                <a:tc>
                  <a:txBody>
                    <a:bodyPr/>
                    <a:lstStyle/>
                    <a:p>
                      <a:endParaRPr lang="en-US" dirty="0"/>
                    </a:p>
                  </a:txBody>
                  <a:tcPr marT="0" marB="0"/>
                </a:tc>
              </a:tr>
              <a:tr h="274320">
                <a:tc rowSpan="3">
                  <a:txBody>
                    <a:bodyPr/>
                    <a:lstStyle/>
                    <a:p>
                      <a:pPr algn="ctr"/>
                      <a:r>
                        <a:rPr lang="en-US" sz="1400" dirty="0" smtClean="0"/>
                        <a:t>003</a:t>
                      </a:r>
                      <a:endParaRPr lang="en-US" sz="1400" dirty="0"/>
                    </a:p>
                  </a:txBody>
                  <a:tcPr marT="0" marB="0" anchor="ctr">
                    <a:solidFill>
                      <a:schemeClr val="bg1">
                        <a:lumMod val="85000"/>
                      </a:schemeClr>
                    </a:solidFill>
                  </a:tcPr>
                </a:tc>
                <a:tc>
                  <a:txBody>
                    <a:bodyPr/>
                    <a:lstStyle/>
                    <a:p>
                      <a:pPr algn="ctr"/>
                      <a:r>
                        <a:rPr lang="en-US" sz="1400" dirty="0" smtClean="0"/>
                        <a:t>3.0</a:t>
                      </a:r>
                      <a:endParaRPr lang="en-US" sz="1400" dirty="0"/>
                    </a:p>
                  </a:txBody>
                  <a:tcPr marT="0" marB="0" anchor="ctr">
                    <a:solidFill>
                      <a:schemeClr val="bg1">
                        <a:lumMod val="85000"/>
                      </a:schemeClr>
                    </a:solidFill>
                  </a:tcPr>
                </a:tc>
                <a:tc>
                  <a:txBody>
                    <a:bodyPr/>
                    <a:lstStyle/>
                    <a:p>
                      <a:endParaRPr lang="en-US"/>
                    </a:p>
                  </a:txBody>
                  <a:tcPr marT="0" marB="0"/>
                </a:tc>
                <a:tc>
                  <a:txBody>
                    <a:bodyPr/>
                    <a:lstStyle/>
                    <a:p>
                      <a:endParaRPr lang="en-US" dirty="0"/>
                    </a:p>
                  </a:txBody>
                  <a:tcPr marT="0" marB="0"/>
                </a:tc>
                <a:tc>
                  <a:txBody>
                    <a:bodyPr/>
                    <a:lstStyle/>
                    <a:p>
                      <a:endParaRPr lang="en-US" dirty="0"/>
                    </a:p>
                  </a:txBody>
                  <a:tcPr marT="0" marB="0"/>
                </a:tc>
                <a:tc>
                  <a:txBody>
                    <a:bodyPr/>
                    <a:lstStyle/>
                    <a:p>
                      <a:endParaRPr lang="en-US"/>
                    </a:p>
                  </a:txBody>
                  <a:tcPr marT="0" marB="0"/>
                </a:tc>
                <a:tc>
                  <a:txBody>
                    <a:bodyPr/>
                    <a:lstStyle/>
                    <a:p>
                      <a:endParaRPr lang="en-US"/>
                    </a:p>
                  </a:txBody>
                  <a:tcPr marT="0" marB="0"/>
                </a:tc>
                <a:tc>
                  <a:txBody>
                    <a:bodyPr/>
                    <a:lstStyle/>
                    <a:p>
                      <a:endParaRPr lang="en-US" dirty="0"/>
                    </a:p>
                  </a:txBody>
                  <a:tcPr marT="0" marB="0"/>
                </a:tc>
                <a:tc>
                  <a:txBody>
                    <a:bodyPr/>
                    <a:lstStyle/>
                    <a:p>
                      <a:endParaRPr lang="en-US" dirty="0"/>
                    </a:p>
                  </a:txBody>
                  <a:tcPr marT="0" marB="0"/>
                </a:tc>
              </a:tr>
              <a:tr h="274320">
                <a:tc vMerge="1">
                  <a:txBody>
                    <a:bodyPr/>
                    <a:lstStyle/>
                    <a:p>
                      <a:endParaRPr lang="en-US" dirty="0"/>
                    </a:p>
                  </a:txBody>
                  <a:tcPr marT="0" marB="0">
                    <a:solidFill>
                      <a:schemeClr val="bg1">
                        <a:lumMod val="85000"/>
                      </a:schemeClr>
                    </a:solidFill>
                  </a:tcPr>
                </a:tc>
                <a:tc>
                  <a:txBody>
                    <a:bodyPr/>
                    <a:lstStyle/>
                    <a:p>
                      <a:pPr algn="ctr"/>
                      <a:r>
                        <a:rPr lang="en-US" sz="1400" dirty="0" smtClean="0"/>
                        <a:t>3.1</a:t>
                      </a:r>
                      <a:endParaRPr lang="en-US" sz="1400" dirty="0"/>
                    </a:p>
                  </a:txBody>
                  <a:tcPr marT="0" marB="0" anchor="ctr">
                    <a:solidFill>
                      <a:schemeClr val="bg1">
                        <a:lumMod val="85000"/>
                      </a:schemeClr>
                    </a:solidFill>
                  </a:tcPr>
                </a:tc>
                <a:tc>
                  <a:txBody>
                    <a:bodyPr/>
                    <a:lstStyle/>
                    <a:p>
                      <a:endParaRPr lang="en-US"/>
                    </a:p>
                  </a:txBody>
                  <a:tcPr marT="0" marB="0"/>
                </a:tc>
                <a:tc>
                  <a:txBody>
                    <a:bodyPr/>
                    <a:lstStyle/>
                    <a:p>
                      <a:endParaRPr lang="en-US"/>
                    </a:p>
                  </a:txBody>
                  <a:tcPr marT="0" marB="0"/>
                </a:tc>
                <a:tc>
                  <a:txBody>
                    <a:bodyPr/>
                    <a:lstStyle/>
                    <a:p>
                      <a:endParaRPr lang="en-US" dirty="0"/>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dirty="0"/>
                    </a:p>
                  </a:txBody>
                  <a:tcPr marT="0" marB="0"/>
                </a:tc>
              </a:tr>
              <a:tr h="274320">
                <a:tc vMerge="1">
                  <a:txBody>
                    <a:bodyPr/>
                    <a:lstStyle/>
                    <a:p>
                      <a:endParaRPr lang="en-US" dirty="0"/>
                    </a:p>
                  </a:txBody>
                  <a:tcPr marT="0" marB="0">
                    <a:solidFill>
                      <a:schemeClr val="bg1">
                        <a:lumMod val="85000"/>
                      </a:schemeClr>
                    </a:solidFill>
                  </a:tcPr>
                </a:tc>
                <a:tc>
                  <a:txBody>
                    <a:bodyPr/>
                    <a:lstStyle/>
                    <a:p>
                      <a:pPr algn="ctr"/>
                      <a:r>
                        <a:rPr lang="en-US" sz="1400" dirty="0" smtClean="0"/>
                        <a:t>3.2</a:t>
                      </a:r>
                      <a:endParaRPr lang="en-US" sz="1400" dirty="0"/>
                    </a:p>
                  </a:txBody>
                  <a:tcPr marT="0" marB="0" anchor="ctr">
                    <a:solidFill>
                      <a:schemeClr val="bg1">
                        <a:lumMod val="85000"/>
                      </a:schemeClr>
                    </a:solidFill>
                  </a:tcPr>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dirty="0"/>
                    </a:p>
                  </a:txBody>
                  <a:tcPr marT="0" marB="0"/>
                </a:tc>
              </a:tr>
              <a:tr h="274320">
                <a:tc>
                  <a:txBody>
                    <a:bodyPr/>
                    <a:lstStyle/>
                    <a:p>
                      <a:pPr algn="ctr"/>
                      <a:r>
                        <a:rPr lang="en-US" sz="1400" dirty="0" smtClean="0"/>
                        <a:t>004</a:t>
                      </a:r>
                      <a:endParaRPr lang="en-US" sz="1400" dirty="0"/>
                    </a:p>
                  </a:txBody>
                  <a:tcPr marT="0" marB="0" anchor="ctr">
                    <a:solidFill>
                      <a:schemeClr val="bg1">
                        <a:lumMod val="85000"/>
                      </a:schemeClr>
                    </a:solidFill>
                  </a:tcPr>
                </a:tc>
                <a:tc>
                  <a:txBody>
                    <a:bodyPr/>
                    <a:lstStyle/>
                    <a:p>
                      <a:pPr algn="ctr"/>
                      <a:r>
                        <a:rPr lang="en-US" sz="1400" dirty="0" smtClean="0"/>
                        <a:t>4.0</a:t>
                      </a:r>
                      <a:endParaRPr lang="en-US" sz="1400" dirty="0"/>
                    </a:p>
                  </a:txBody>
                  <a:tcPr marT="0" marB="0" anchor="ctr">
                    <a:solidFill>
                      <a:schemeClr val="bg1">
                        <a:lumMod val="85000"/>
                      </a:schemeClr>
                    </a:solidFill>
                  </a:tcPr>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dirty="0"/>
                    </a:p>
                  </a:txBody>
                  <a:tcPr marT="0" marB="0"/>
                </a:tc>
              </a:tr>
              <a:tr h="274320">
                <a:tc>
                  <a:txBody>
                    <a:bodyPr/>
                    <a:lstStyle/>
                    <a:p>
                      <a:pPr algn="ctr"/>
                      <a:r>
                        <a:rPr lang="en-US" sz="1400" dirty="0" smtClean="0"/>
                        <a:t>005</a:t>
                      </a:r>
                      <a:endParaRPr lang="en-US" sz="1400" dirty="0"/>
                    </a:p>
                  </a:txBody>
                  <a:tcPr marT="0" marB="0" anchor="ctr">
                    <a:solidFill>
                      <a:schemeClr val="bg1">
                        <a:lumMod val="85000"/>
                      </a:schemeClr>
                    </a:solidFill>
                  </a:tcPr>
                </a:tc>
                <a:tc>
                  <a:txBody>
                    <a:bodyPr/>
                    <a:lstStyle/>
                    <a:p>
                      <a:pPr algn="ctr"/>
                      <a:r>
                        <a:rPr lang="en-US" sz="1400" dirty="0" smtClean="0"/>
                        <a:t>5.0</a:t>
                      </a:r>
                      <a:endParaRPr lang="en-US" sz="1400" dirty="0"/>
                    </a:p>
                  </a:txBody>
                  <a:tcPr marT="0" marB="0" anchor="ctr">
                    <a:solidFill>
                      <a:schemeClr val="bg1">
                        <a:lumMod val="85000"/>
                      </a:schemeClr>
                    </a:solidFill>
                  </a:tcPr>
                </a:tc>
                <a:tc>
                  <a:txBody>
                    <a:bodyPr/>
                    <a:lstStyle/>
                    <a:p>
                      <a:endParaRPr lang="en-US" dirty="0"/>
                    </a:p>
                  </a:txBody>
                  <a:tcPr marT="0" marB="0"/>
                </a:tc>
                <a:tc>
                  <a:txBody>
                    <a:bodyPr/>
                    <a:lstStyle/>
                    <a:p>
                      <a:endParaRPr lang="en-US"/>
                    </a:p>
                  </a:txBody>
                  <a:tcPr marT="0" marB="0"/>
                </a:tc>
                <a:tc>
                  <a:txBody>
                    <a:bodyPr/>
                    <a:lstStyle/>
                    <a:p>
                      <a:endParaRPr lang="en-US" dirty="0"/>
                    </a:p>
                  </a:txBody>
                  <a:tcPr marT="0" marB="0"/>
                </a:tc>
                <a:tc>
                  <a:txBody>
                    <a:bodyPr/>
                    <a:lstStyle/>
                    <a:p>
                      <a:endParaRPr lang="en-US"/>
                    </a:p>
                  </a:txBody>
                  <a:tcPr marT="0" marB="0"/>
                </a:tc>
                <a:tc>
                  <a:txBody>
                    <a:bodyPr/>
                    <a:lstStyle/>
                    <a:p>
                      <a:endParaRPr lang="en-US"/>
                    </a:p>
                  </a:txBody>
                  <a:tcPr marT="0" marB="0"/>
                </a:tc>
                <a:tc>
                  <a:txBody>
                    <a:bodyPr/>
                    <a:lstStyle/>
                    <a:p>
                      <a:endParaRPr lang="en-US"/>
                    </a:p>
                  </a:txBody>
                  <a:tcPr marT="0" marB="0"/>
                </a:tc>
                <a:tc>
                  <a:txBody>
                    <a:bodyPr/>
                    <a:lstStyle/>
                    <a:p>
                      <a:endParaRPr lang="en-US" dirty="0"/>
                    </a:p>
                  </a:txBody>
                  <a:tcPr marT="0" marB="0"/>
                </a:tc>
              </a:tr>
            </a:tbl>
          </a:graphicData>
        </a:graphic>
      </p:graphicFrame>
    </p:spTree>
    <p:extLst>
      <p:ext uri="{BB962C8B-B14F-4D97-AF65-F5344CB8AC3E}">
        <p14:creationId xmlns:p14="http://schemas.microsoft.com/office/powerpoint/2010/main" val="25153874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13</a:t>
            </a:fld>
            <a:endParaRPr lang="en-US" b="1" dirty="0">
              <a:solidFill>
                <a:prstClr val="black"/>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477675851"/>
              </p:ext>
            </p:extLst>
          </p:nvPr>
        </p:nvGraphicFramePr>
        <p:xfrm>
          <a:off x="0" y="-52625"/>
          <a:ext cx="9144000" cy="9379505"/>
        </p:xfrm>
        <a:graphic>
          <a:graphicData uri="http://schemas.openxmlformats.org/drawingml/2006/table">
            <a:tbl>
              <a:tblPr firstRow="1" firstCol="1" lastRow="1" lastCol="1" bandRow="1" bandCol="1"/>
              <a:tblGrid>
                <a:gridCol w="9144000"/>
              </a:tblGrid>
              <a:tr h="58601">
                <a:tc>
                  <a:txBody>
                    <a:bodyPr/>
                    <a:lstStyle/>
                    <a:p>
                      <a:pPr marL="0" marR="0" lvl="0" indent="0">
                        <a:lnSpc>
                          <a:spcPct val="100000"/>
                        </a:lnSpc>
                        <a:spcBef>
                          <a:spcPts val="0"/>
                        </a:spcBef>
                        <a:spcAft>
                          <a:spcPts val="0"/>
                        </a:spcAft>
                        <a:buSzPts val="1200"/>
                        <a:buFont typeface="Cambria"/>
                        <a:buNone/>
                        <a:tabLst>
                          <a:tab pos="2971800" algn="ctr"/>
                          <a:tab pos="5943600" algn="r"/>
                          <a:tab pos="228600" algn="l"/>
                          <a:tab pos="2971800" algn="ctr"/>
                          <a:tab pos="5943600" algn="r"/>
                        </a:tabLst>
                      </a:pPr>
                      <a:r>
                        <a:rPr lang="en-US" sz="1800" b="1" dirty="0" smtClean="0">
                          <a:effectLst/>
                          <a:latin typeface="Cambria"/>
                          <a:ea typeface="Calibri"/>
                          <a:cs typeface="Times New Roman"/>
                        </a:rPr>
                        <a:t>3   Scope</a:t>
                      </a:r>
                      <a:r>
                        <a:rPr lang="en-US" sz="1800" b="1" dirty="0">
                          <a:effectLst/>
                          <a:latin typeface="Cambria"/>
                          <a:ea typeface="Calibri"/>
                          <a:cs typeface="Times New Roman"/>
                        </a:rPr>
                        <a:t>: </a:t>
                      </a:r>
                      <a:endParaRPr lang="en-US" sz="1800" dirty="0">
                        <a:effectLst/>
                        <a:latin typeface="Times New Roman"/>
                        <a:ea typeface="Calibri"/>
                        <a:cs typeface="Times New Roman"/>
                      </a:endParaRPr>
                    </a:p>
                  </a:txBody>
                  <a:tcPr marL="29722" marR="297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115572">
                <a:tc>
                  <a:txBody>
                    <a:bodyPr/>
                    <a:lstStyle/>
                    <a:p>
                      <a:pPr marL="0" marR="0">
                        <a:lnSpc>
                          <a:spcPct val="100000"/>
                        </a:lnSpc>
                        <a:spcBef>
                          <a:spcPts val="0"/>
                        </a:spcBef>
                        <a:spcAft>
                          <a:spcPts val="0"/>
                        </a:spcAft>
                        <a:tabLst>
                          <a:tab pos="2971800" algn="ctr"/>
                          <a:tab pos="5943600" algn="r"/>
                        </a:tabLst>
                      </a:pPr>
                      <a:r>
                        <a:rPr lang="en-US" sz="1800" b="1" dirty="0">
                          <a:effectLst/>
                          <a:latin typeface="Cambria"/>
                          <a:ea typeface="Calibri"/>
                          <a:cs typeface="Times New Roman"/>
                        </a:rPr>
                        <a:t>3.1 Building &amp; Civil Works</a:t>
                      </a:r>
                      <a:endParaRPr lang="en-US" sz="1800" dirty="0">
                        <a:effectLst/>
                        <a:latin typeface="Times New Roman"/>
                        <a:ea typeface="Calibri"/>
                        <a:cs typeface="Times New Roman"/>
                      </a:endParaRPr>
                    </a:p>
                  </a:txBody>
                  <a:tcPr marL="29722" marR="297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7185">
                <a:tc>
                  <a:txBody>
                    <a:bodyPr/>
                    <a:lstStyle/>
                    <a:p>
                      <a:pPr marL="0" marR="0" algn="l">
                        <a:lnSpc>
                          <a:spcPct val="100000"/>
                        </a:lnSpc>
                        <a:spcBef>
                          <a:spcPts val="0"/>
                        </a:spcBef>
                        <a:spcAft>
                          <a:spcPts val="0"/>
                        </a:spcAft>
                        <a:tabLst>
                          <a:tab pos="2971800" algn="ctr"/>
                          <a:tab pos="5943600" algn="r"/>
                        </a:tabLst>
                      </a:pPr>
                      <a:r>
                        <a:rPr lang="en-US" sz="1800" b="1" u="sng" dirty="0">
                          <a:effectLst/>
                          <a:latin typeface="Cambria"/>
                          <a:ea typeface="Calibri"/>
                          <a:cs typeface="Times New Roman"/>
                        </a:rPr>
                        <a:t>In Scope</a:t>
                      </a:r>
                      <a:endParaRPr lang="en-US" sz="1800" dirty="0">
                        <a:effectLst/>
                        <a:latin typeface="Times New Roman"/>
                        <a:ea typeface="Calibri"/>
                        <a:cs typeface="Times New Roman"/>
                      </a:endParaRPr>
                    </a:p>
                    <a:p>
                      <a:pPr marL="342900" marR="0" lvl="0" indent="-342900" algn="l">
                        <a:lnSpc>
                          <a:spcPct val="100000"/>
                        </a:lnSpc>
                        <a:spcBef>
                          <a:spcPts val="0"/>
                        </a:spcBef>
                        <a:spcAft>
                          <a:spcPts val="0"/>
                        </a:spcAft>
                        <a:buSzPts val="1200"/>
                        <a:buFont typeface="Times New Roman"/>
                        <a:buAutoNum type="arabicPeriod"/>
                        <a:tabLst>
                          <a:tab pos="2971800" algn="ctr"/>
                          <a:tab pos="5943600" algn="r"/>
                        </a:tabLst>
                      </a:pPr>
                      <a:r>
                        <a:rPr lang="en-US" sz="1800" dirty="0">
                          <a:effectLst/>
                          <a:latin typeface="Times New Roman"/>
                          <a:ea typeface="Calibri"/>
                          <a:cs typeface="Times New Roman"/>
                        </a:rPr>
                        <a:t>Building, Driveways, Civil works, Services, Plants, Lifts, Machinery, Installations, Fittings, Implements, Provisions-for, Furnishings, Landscaping, and other items, as per architectural &amp; structural drawings, BOQs and the contract.  </a:t>
                      </a:r>
                    </a:p>
                    <a:p>
                      <a:pPr marL="342900" marR="0" lvl="0" indent="-342900" algn="l">
                        <a:lnSpc>
                          <a:spcPct val="100000"/>
                        </a:lnSpc>
                        <a:spcBef>
                          <a:spcPts val="0"/>
                        </a:spcBef>
                        <a:spcAft>
                          <a:spcPts val="0"/>
                        </a:spcAft>
                        <a:buSzPts val="1200"/>
                        <a:buFont typeface="Times New Roman"/>
                        <a:buAutoNum type="arabicPeriod"/>
                        <a:tabLst>
                          <a:tab pos="2971800" algn="ctr"/>
                          <a:tab pos="5943600" algn="r"/>
                        </a:tabLst>
                      </a:pPr>
                      <a:r>
                        <a:rPr lang="en-US" sz="1800" dirty="0">
                          <a:effectLst/>
                          <a:latin typeface="Times New Roman"/>
                          <a:ea typeface="Calibri"/>
                          <a:cs typeface="Times New Roman"/>
                        </a:rPr>
                        <a:t>Ducting and </a:t>
                      </a:r>
                      <a:r>
                        <a:rPr lang="en-US" sz="1800" dirty="0" err="1">
                          <a:effectLst/>
                          <a:latin typeface="Times New Roman"/>
                          <a:ea typeface="Calibri"/>
                          <a:cs typeface="Times New Roman"/>
                        </a:rPr>
                        <a:t>conduiting</a:t>
                      </a:r>
                      <a:r>
                        <a:rPr lang="en-US" sz="1800" dirty="0">
                          <a:effectLst/>
                          <a:latin typeface="Times New Roman"/>
                          <a:ea typeface="Calibri"/>
                          <a:cs typeface="Times New Roman"/>
                        </a:rPr>
                        <a:t> for networking, as per networking drawings. </a:t>
                      </a:r>
                    </a:p>
                    <a:p>
                      <a:pPr marL="0" marR="0" lvl="0" indent="0" algn="l">
                        <a:lnSpc>
                          <a:spcPct val="100000"/>
                        </a:lnSpc>
                        <a:spcBef>
                          <a:spcPts val="0"/>
                        </a:spcBef>
                        <a:spcAft>
                          <a:spcPts val="0"/>
                        </a:spcAft>
                        <a:buSzPts val="1200"/>
                        <a:buFont typeface="Times New Roman"/>
                        <a:buNone/>
                        <a:tabLst>
                          <a:tab pos="2971800" algn="ctr"/>
                          <a:tab pos="5943600" algn="r"/>
                        </a:tabLst>
                      </a:pPr>
                      <a:r>
                        <a:rPr lang="en-US" sz="1800" b="1" u="sng" dirty="0" smtClean="0">
                          <a:effectLst/>
                          <a:latin typeface="Cambria"/>
                          <a:ea typeface="Calibri"/>
                          <a:cs typeface="Times New Roman"/>
                        </a:rPr>
                        <a:t>Out </a:t>
                      </a:r>
                      <a:r>
                        <a:rPr lang="en-US" sz="1800" b="1" u="sng" dirty="0">
                          <a:effectLst/>
                          <a:latin typeface="Cambria"/>
                          <a:ea typeface="Calibri"/>
                          <a:cs typeface="Times New Roman"/>
                        </a:rPr>
                        <a:t>of Scope</a:t>
                      </a:r>
                      <a:endParaRPr lang="en-US" sz="1800" dirty="0">
                        <a:effectLst/>
                        <a:latin typeface="Times New Roman"/>
                        <a:ea typeface="Calibri"/>
                        <a:cs typeface="Times New Roman"/>
                      </a:endParaRPr>
                    </a:p>
                    <a:p>
                      <a:pPr marL="342900" marR="0" lvl="0" indent="-342900" algn="just">
                        <a:lnSpc>
                          <a:spcPct val="100000"/>
                        </a:lnSpc>
                        <a:spcBef>
                          <a:spcPts val="0"/>
                        </a:spcBef>
                        <a:spcAft>
                          <a:spcPts val="0"/>
                        </a:spcAft>
                        <a:buSzPts val="1200"/>
                        <a:buFont typeface="Times New Roman"/>
                        <a:buAutoNum type="arabicPeriod"/>
                        <a:tabLst>
                          <a:tab pos="2971800" algn="ctr"/>
                          <a:tab pos="5943600" algn="r"/>
                        </a:tabLst>
                      </a:pPr>
                      <a:r>
                        <a:rPr lang="en-US" sz="1800" dirty="0">
                          <a:effectLst/>
                          <a:latin typeface="Times New Roman"/>
                          <a:ea typeface="Calibri"/>
                          <a:cs typeface="Times New Roman"/>
                        </a:rPr>
                        <a:t>Networking/IT systems or their installation.</a:t>
                      </a:r>
                    </a:p>
                    <a:p>
                      <a:pPr marL="342900" marR="0" lvl="0" indent="-342900" algn="just">
                        <a:lnSpc>
                          <a:spcPct val="100000"/>
                        </a:lnSpc>
                        <a:spcBef>
                          <a:spcPts val="0"/>
                        </a:spcBef>
                        <a:spcAft>
                          <a:spcPts val="0"/>
                        </a:spcAft>
                        <a:buSzPts val="1200"/>
                        <a:buFont typeface="Times New Roman"/>
                        <a:buAutoNum type="arabicPeriod"/>
                        <a:tabLst>
                          <a:tab pos="2971800" algn="ctr"/>
                          <a:tab pos="5943600" algn="r"/>
                        </a:tabLst>
                      </a:pPr>
                      <a:r>
                        <a:rPr lang="en-US" sz="1800" dirty="0">
                          <a:effectLst/>
                          <a:latin typeface="Times New Roman"/>
                          <a:ea typeface="Calibri"/>
                          <a:cs typeface="Times New Roman"/>
                        </a:rPr>
                        <a:t>Laboratory equipment, tools and machines. </a:t>
                      </a:r>
                    </a:p>
                  </a:txBody>
                  <a:tcPr marL="29722" marR="297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5800">
                <a:tc>
                  <a:txBody>
                    <a:bodyPr/>
                    <a:lstStyle/>
                    <a:p>
                      <a:pPr marL="0" marR="0">
                        <a:lnSpc>
                          <a:spcPct val="100000"/>
                        </a:lnSpc>
                        <a:spcBef>
                          <a:spcPts val="0"/>
                        </a:spcBef>
                        <a:spcAft>
                          <a:spcPts val="0"/>
                        </a:spcAft>
                        <a:tabLst>
                          <a:tab pos="2971800" algn="ctr"/>
                          <a:tab pos="5943600" algn="r"/>
                        </a:tabLst>
                      </a:pPr>
                      <a:r>
                        <a:rPr lang="en-US" sz="1800" b="1" dirty="0">
                          <a:effectLst/>
                          <a:latin typeface="Cambria"/>
                          <a:ea typeface="Calibri"/>
                          <a:cs typeface="Times New Roman"/>
                        </a:rPr>
                        <a:t>3.2 Laboratory Equipment and Machinery</a:t>
                      </a:r>
                      <a:endParaRPr lang="en-US" sz="1800" dirty="0">
                        <a:effectLst/>
                        <a:latin typeface="Times New Roman"/>
                        <a:ea typeface="Calibri"/>
                        <a:cs typeface="Times New Roman"/>
                      </a:endParaRPr>
                    </a:p>
                  </a:txBody>
                  <a:tcPr marL="29722" marR="297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7169">
                <a:tc>
                  <a:txBody>
                    <a:bodyPr/>
                    <a:lstStyle/>
                    <a:p>
                      <a:pPr marL="0" marR="0" algn="l">
                        <a:lnSpc>
                          <a:spcPct val="100000"/>
                        </a:lnSpc>
                        <a:spcBef>
                          <a:spcPts val="0"/>
                        </a:spcBef>
                        <a:spcAft>
                          <a:spcPts val="0"/>
                        </a:spcAft>
                        <a:tabLst>
                          <a:tab pos="2971800" algn="ctr"/>
                          <a:tab pos="5943600" algn="r"/>
                        </a:tabLst>
                      </a:pPr>
                      <a:r>
                        <a:rPr lang="en-US" sz="1800" b="1" u="sng" dirty="0">
                          <a:effectLst/>
                          <a:latin typeface="Cambria"/>
                          <a:ea typeface="Calibri"/>
                          <a:cs typeface="Times New Roman"/>
                        </a:rPr>
                        <a:t>In Scope</a:t>
                      </a:r>
                      <a:endParaRPr lang="en-US" sz="1800" dirty="0">
                        <a:effectLst/>
                        <a:latin typeface="Times New Roman"/>
                        <a:ea typeface="Calibri"/>
                        <a:cs typeface="Times New Roman"/>
                      </a:endParaRPr>
                    </a:p>
                    <a:p>
                      <a:pPr marL="342900" marR="0" lvl="0" indent="-342900" algn="just">
                        <a:lnSpc>
                          <a:spcPct val="100000"/>
                        </a:lnSpc>
                        <a:spcBef>
                          <a:spcPts val="0"/>
                        </a:spcBef>
                        <a:spcAft>
                          <a:spcPts val="0"/>
                        </a:spcAft>
                        <a:buSzPts val="1200"/>
                        <a:buFont typeface="Times New Roman"/>
                        <a:buAutoNum type="arabicPeriod"/>
                        <a:tabLst>
                          <a:tab pos="2971800" algn="ctr"/>
                          <a:tab pos="5943600" algn="r"/>
                        </a:tabLst>
                      </a:pPr>
                      <a:r>
                        <a:rPr lang="en-US" sz="1800" dirty="0">
                          <a:effectLst/>
                          <a:latin typeface="Times New Roman"/>
                          <a:ea typeface="Calibri"/>
                          <a:cs typeface="Times New Roman"/>
                        </a:rPr>
                        <a:t>All equipment as per Bidding Documents.</a:t>
                      </a:r>
                    </a:p>
                    <a:p>
                      <a:pPr marL="342900" marR="0" lvl="0" indent="-342900" algn="just">
                        <a:lnSpc>
                          <a:spcPct val="100000"/>
                        </a:lnSpc>
                        <a:spcBef>
                          <a:spcPts val="0"/>
                        </a:spcBef>
                        <a:spcAft>
                          <a:spcPts val="0"/>
                        </a:spcAft>
                        <a:buSzPts val="1200"/>
                        <a:buFont typeface="Times New Roman"/>
                        <a:buAutoNum type="arabicPeriod"/>
                        <a:tabLst>
                          <a:tab pos="2971800" algn="ctr"/>
                          <a:tab pos="5943600" algn="r"/>
                        </a:tabLst>
                      </a:pPr>
                      <a:r>
                        <a:rPr lang="en-US" sz="1800" dirty="0" smtClean="0">
                          <a:effectLst/>
                          <a:latin typeface="Times New Roman"/>
                          <a:ea typeface="Calibri"/>
                          <a:cs typeface="Times New Roman"/>
                        </a:rPr>
                        <a:t>POLs for </a:t>
                      </a:r>
                      <a:r>
                        <a:rPr lang="en-US" sz="1800" dirty="0" err="1" smtClean="0">
                          <a:effectLst/>
                          <a:latin typeface="Times New Roman"/>
                          <a:ea typeface="Calibri"/>
                          <a:cs typeface="Times New Roman"/>
                        </a:rPr>
                        <a:t>rotables</a:t>
                      </a:r>
                      <a:r>
                        <a:rPr lang="en-US" sz="1800" dirty="0" smtClean="0">
                          <a:effectLst/>
                          <a:latin typeface="Times New Roman"/>
                          <a:ea typeface="Calibri"/>
                          <a:cs typeface="Times New Roman"/>
                        </a:rPr>
                        <a:t> used in testing &amp; commissioning of plants &amp; machinery, </a:t>
                      </a:r>
                      <a:r>
                        <a:rPr lang="en-US" sz="1800" smtClean="0">
                          <a:effectLst/>
                          <a:latin typeface="Times New Roman"/>
                          <a:ea typeface="Calibri"/>
                          <a:cs typeface="Times New Roman"/>
                        </a:rPr>
                        <a:t>before handover.</a:t>
                      </a:r>
                      <a:endParaRPr lang="en-US" sz="1800" dirty="0">
                        <a:effectLst/>
                        <a:latin typeface="Times New Roman"/>
                        <a:ea typeface="Calibri"/>
                        <a:cs typeface="Times New Roman"/>
                      </a:endParaRPr>
                    </a:p>
                    <a:p>
                      <a:pPr marL="0" marR="0" algn="l">
                        <a:lnSpc>
                          <a:spcPct val="100000"/>
                        </a:lnSpc>
                        <a:spcBef>
                          <a:spcPts val="0"/>
                        </a:spcBef>
                        <a:spcAft>
                          <a:spcPts val="0"/>
                        </a:spcAft>
                        <a:tabLst>
                          <a:tab pos="2971800" algn="ctr"/>
                          <a:tab pos="5943600" algn="r"/>
                        </a:tabLst>
                      </a:pPr>
                      <a:r>
                        <a:rPr lang="en-US" sz="1800" b="1" u="sng" dirty="0">
                          <a:effectLst/>
                          <a:latin typeface="Cambria"/>
                          <a:ea typeface="Calibri"/>
                          <a:cs typeface="Times New Roman"/>
                        </a:rPr>
                        <a:t>Out of Scope</a:t>
                      </a:r>
                      <a:endParaRPr lang="en-US" sz="1800" dirty="0">
                        <a:effectLst/>
                        <a:latin typeface="Times New Roman"/>
                        <a:ea typeface="Calibri"/>
                        <a:cs typeface="Times New Roman"/>
                      </a:endParaRPr>
                    </a:p>
                    <a:p>
                      <a:pPr marL="342900" marR="0" lvl="0" indent="-342900">
                        <a:lnSpc>
                          <a:spcPct val="100000"/>
                        </a:lnSpc>
                        <a:spcBef>
                          <a:spcPts val="0"/>
                        </a:spcBef>
                        <a:spcAft>
                          <a:spcPts val="0"/>
                        </a:spcAft>
                        <a:buSzPts val="1200"/>
                        <a:buFont typeface="Times New Roman"/>
                        <a:buAutoNum type="arabicPeriod"/>
                        <a:tabLst>
                          <a:tab pos="2971800" algn="ctr"/>
                          <a:tab pos="5943600" algn="r"/>
                        </a:tabLst>
                      </a:pPr>
                      <a:r>
                        <a:rPr lang="en-US" sz="1800" dirty="0">
                          <a:effectLst/>
                          <a:latin typeface="Times New Roman"/>
                          <a:ea typeface="Calibri"/>
                          <a:cs typeface="Times New Roman"/>
                        </a:rPr>
                        <a:t>Networking/IT systems or their installation.</a:t>
                      </a:r>
                    </a:p>
                    <a:p>
                      <a:pPr marL="342900" marR="0" lvl="0" indent="-342900">
                        <a:lnSpc>
                          <a:spcPct val="100000"/>
                        </a:lnSpc>
                        <a:spcBef>
                          <a:spcPts val="0"/>
                        </a:spcBef>
                        <a:spcAft>
                          <a:spcPts val="0"/>
                        </a:spcAft>
                        <a:buSzPts val="1200"/>
                        <a:buFont typeface="Times New Roman"/>
                        <a:buAutoNum type="arabicPeriod"/>
                        <a:tabLst>
                          <a:tab pos="2971800" algn="ctr"/>
                          <a:tab pos="5943600" algn="r"/>
                        </a:tabLst>
                      </a:pPr>
                      <a:r>
                        <a:rPr lang="en-US" sz="1800" dirty="0">
                          <a:effectLst/>
                          <a:latin typeface="Times New Roman"/>
                          <a:ea typeface="Calibri"/>
                          <a:cs typeface="Times New Roman"/>
                        </a:rPr>
                        <a:t>POLs for </a:t>
                      </a:r>
                      <a:r>
                        <a:rPr lang="en-US" sz="1800" dirty="0" err="1">
                          <a:effectLst/>
                          <a:latin typeface="Times New Roman"/>
                          <a:ea typeface="Calibri"/>
                          <a:cs typeface="Times New Roman"/>
                        </a:rPr>
                        <a:t>rotables</a:t>
                      </a:r>
                      <a:r>
                        <a:rPr lang="en-US" sz="1800" dirty="0">
                          <a:effectLst/>
                          <a:latin typeface="Times New Roman"/>
                          <a:ea typeface="Calibri"/>
                          <a:cs typeface="Times New Roman"/>
                        </a:rPr>
                        <a:t> after handover and during the warranty period.</a:t>
                      </a:r>
                    </a:p>
                  </a:txBody>
                  <a:tcPr marL="29722" marR="297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572">
                <a:tc>
                  <a:txBody>
                    <a:bodyPr/>
                    <a:lstStyle/>
                    <a:p>
                      <a:pPr marL="0" marR="0">
                        <a:lnSpc>
                          <a:spcPct val="100000"/>
                        </a:lnSpc>
                        <a:spcBef>
                          <a:spcPts val="0"/>
                        </a:spcBef>
                        <a:spcAft>
                          <a:spcPts val="0"/>
                        </a:spcAft>
                        <a:tabLst>
                          <a:tab pos="2971800" algn="ctr"/>
                          <a:tab pos="5943600" algn="r"/>
                        </a:tabLst>
                      </a:pPr>
                      <a:r>
                        <a:rPr lang="en-US" sz="1800" b="1">
                          <a:effectLst/>
                          <a:latin typeface="Cambria"/>
                          <a:ea typeface="Calibri"/>
                          <a:cs typeface="Times New Roman"/>
                        </a:rPr>
                        <a:t>3.3 Networking Cables and Devices</a:t>
                      </a:r>
                      <a:endParaRPr lang="en-US" sz="1800">
                        <a:effectLst/>
                        <a:latin typeface="Times New Roman"/>
                        <a:ea typeface="Calibri"/>
                        <a:cs typeface="Times New Roman"/>
                      </a:endParaRPr>
                    </a:p>
                  </a:txBody>
                  <a:tcPr marL="29722" marR="297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8541">
                <a:tc>
                  <a:txBody>
                    <a:bodyPr/>
                    <a:lstStyle/>
                    <a:p>
                      <a:pPr marL="0" marR="0" algn="l">
                        <a:lnSpc>
                          <a:spcPct val="100000"/>
                        </a:lnSpc>
                        <a:spcBef>
                          <a:spcPts val="0"/>
                        </a:spcBef>
                        <a:spcAft>
                          <a:spcPts val="0"/>
                        </a:spcAft>
                        <a:tabLst>
                          <a:tab pos="2971800" algn="ctr"/>
                          <a:tab pos="5943600" algn="r"/>
                        </a:tabLst>
                      </a:pPr>
                      <a:r>
                        <a:rPr lang="en-US" sz="1800" b="1" u="sng" dirty="0">
                          <a:effectLst/>
                          <a:latin typeface="Cambria"/>
                          <a:ea typeface="Calibri"/>
                          <a:cs typeface="Times New Roman"/>
                        </a:rPr>
                        <a:t>In Scope</a:t>
                      </a:r>
                      <a:endParaRPr lang="en-US" sz="1800" dirty="0">
                        <a:effectLst/>
                        <a:latin typeface="Times New Roman"/>
                        <a:ea typeface="Calibri"/>
                        <a:cs typeface="Times New Roman"/>
                      </a:endParaRPr>
                    </a:p>
                    <a:p>
                      <a:pPr marL="342900" marR="0" lvl="0" indent="-342900" algn="just">
                        <a:lnSpc>
                          <a:spcPct val="100000"/>
                        </a:lnSpc>
                        <a:spcBef>
                          <a:spcPts val="0"/>
                        </a:spcBef>
                        <a:spcAft>
                          <a:spcPts val="0"/>
                        </a:spcAft>
                        <a:buSzPts val="1200"/>
                        <a:buFont typeface="Times New Roman"/>
                        <a:buAutoNum type="arabicPeriod"/>
                        <a:tabLst>
                          <a:tab pos="2971800" algn="ctr"/>
                          <a:tab pos="5943600" algn="r"/>
                        </a:tabLst>
                      </a:pPr>
                      <a:r>
                        <a:rPr lang="en-US" sz="1800" dirty="0">
                          <a:effectLst/>
                          <a:latin typeface="Times New Roman"/>
                          <a:ea typeface="Calibri"/>
                          <a:cs typeface="Times New Roman"/>
                        </a:rPr>
                        <a:t>All equipment as per Bidding Documents.</a:t>
                      </a:r>
                    </a:p>
                    <a:p>
                      <a:pPr marL="342900" marR="0" lvl="0" indent="-342900" algn="just">
                        <a:lnSpc>
                          <a:spcPct val="100000"/>
                        </a:lnSpc>
                        <a:spcBef>
                          <a:spcPts val="0"/>
                        </a:spcBef>
                        <a:spcAft>
                          <a:spcPts val="0"/>
                        </a:spcAft>
                        <a:buSzPts val="1200"/>
                        <a:buFont typeface="Times New Roman"/>
                        <a:buAutoNum type="arabicPeriod"/>
                        <a:tabLst>
                          <a:tab pos="2971800" algn="ctr"/>
                          <a:tab pos="5943600" algn="r"/>
                        </a:tabLst>
                      </a:pPr>
                      <a:r>
                        <a:rPr lang="en-US" sz="1800" dirty="0">
                          <a:effectLst/>
                          <a:latin typeface="Times New Roman"/>
                          <a:ea typeface="Calibri"/>
                          <a:cs typeface="Times New Roman"/>
                        </a:rPr>
                        <a:t>Shielding against </a:t>
                      </a:r>
                      <a:r>
                        <a:rPr lang="en-US" sz="1800" dirty="0" smtClean="0">
                          <a:effectLst/>
                          <a:latin typeface="Times New Roman"/>
                          <a:ea typeface="Calibri"/>
                          <a:cs typeface="Times New Roman"/>
                        </a:rPr>
                        <a:t>rats.</a:t>
                      </a:r>
                    </a:p>
                    <a:p>
                      <a:pPr marL="0" marR="0" lvl="0" indent="0" algn="l">
                        <a:lnSpc>
                          <a:spcPct val="100000"/>
                        </a:lnSpc>
                        <a:spcBef>
                          <a:spcPts val="0"/>
                        </a:spcBef>
                        <a:spcAft>
                          <a:spcPts val="0"/>
                        </a:spcAft>
                        <a:buSzPts val="1200"/>
                        <a:buFont typeface="Times New Roman"/>
                        <a:buNone/>
                        <a:tabLst>
                          <a:tab pos="2971800" algn="ctr"/>
                          <a:tab pos="5943600" algn="r"/>
                        </a:tabLst>
                      </a:pPr>
                      <a:r>
                        <a:rPr lang="en-US" sz="1800" b="1" u="sng" dirty="0" smtClean="0">
                          <a:effectLst/>
                          <a:latin typeface="Cambria"/>
                          <a:ea typeface="Calibri"/>
                          <a:cs typeface="Times New Roman"/>
                        </a:rPr>
                        <a:t>Out </a:t>
                      </a:r>
                      <a:r>
                        <a:rPr lang="en-US" sz="1800" b="1" u="sng" dirty="0">
                          <a:effectLst/>
                          <a:latin typeface="Cambria"/>
                          <a:ea typeface="Calibri"/>
                          <a:cs typeface="Times New Roman"/>
                        </a:rPr>
                        <a:t>of Scope</a:t>
                      </a:r>
                      <a:endParaRPr lang="en-US" sz="1800" dirty="0">
                        <a:effectLst/>
                        <a:latin typeface="Times New Roman"/>
                        <a:ea typeface="Calibri"/>
                        <a:cs typeface="Times New Roman"/>
                      </a:endParaRPr>
                    </a:p>
                    <a:p>
                      <a:pPr marL="342900" marR="0" lvl="0" indent="-342900">
                        <a:lnSpc>
                          <a:spcPct val="100000"/>
                        </a:lnSpc>
                        <a:spcBef>
                          <a:spcPts val="0"/>
                        </a:spcBef>
                        <a:spcAft>
                          <a:spcPts val="0"/>
                        </a:spcAft>
                        <a:buSzPts val="1200"/>
                        <a:buFont typeface="Times New Roman"/>
                        <a:buAutoNum type="arabicPeriod"/>
                        <a:tabLst>
                          <a:tab pos="2971800" algn="ctr"/>
                          <a:tab pos="5943600" algn="r"/>
                        </a:tabLst>
                      </a:pPr>
                      <a:r>
                        <a:rPr lang="en-US" sz="1800" dirty="0">
                          <a:effectLst/>
                          <a:latin typeface="Times New Roman"/>
                          <a:ea typeface="Calibri"/>
                          <a:cs typeface="Times New Roman"/>
                        </a:rPr>
                        <a:t>Ducting and </a:t>
                      </a:r>
                      <a:r>
                        <a:rPr lang="en-US" sz="1800" dirty="0" err="1">
                          <a:effectLst/>
                          <a:latin typeface="Times New Roman"/>
                          <a:ea typeface="Calibri"/>
                          <a:cs typeface="Times New Roman"/>
                        </a:rPr>
                        <a:t>conduiting</a:t>
                      </a:r>
                      <a:r>
                        <a:rPr lang="en-US" sz="1800" dirty="0">
                          <a:effectLst/>
                          <a:latin typeface="Times New Roman"/>
                          <a:ea typeface="Calibri"/>
                          <a:cs typeface="Times New Roman"/>
                        </a:rPr>
                        <a:t> for cables.</a:t>
                      </a:r>
                    </a:p>
                  </a:txBody>
                  <a:tcPr marL="29722" marR="297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601">
                <a:tc>
                  <a:txBody>
                    <a:bodyPr/>
                    <a:lstStyle/>
                    <a:p>
                      <a:pPr marL="0" marR="0">
                        <a:lnSpc>
                          <a:spcPct val="100000"/>
                        </a:lnSpc>
                        <a:spcBef>
                          <a:spcPts val="0"/>
                        </a:spcBef>
                        <a:spcAft>
                          <a:spcPts val="0"/>
                        </a:spcAft>
                        <a:tabLst>
                          <a:tab pos="2971800" algn="ctr"/>
                          <a:tab pos="5943600" algn="r"/>
                        </a:tabLst>
                      </a:pPr>
                      <a:r>
                        <a:rPr lang="en-US" sz="1800" b="1" dirty="0">
                          <a:effectLst/>
                          <a:latin typeface="Cambria"/>
                          <a:ea typeface="Calibri"/>
                          <a:cs typeface="Times New Roman"/>
                        </a:rPr>
                        <a:t>3.4 Library Books</a:t>
                      </a:r>
                      <a:endParaRPr lang="en-US" sz="1800" dirty="0">
                        <a:effectLst/>
                        <a:latin typeface="Times New Roman"/>
                        <a:ea typeface="Calibri"/>
                        <a:cs typeface="Times New Roman"/>
                      </a:endParaRPr>
                    </a:p>
                  </a:txBody>
                  <a:tcPr marL="29722" marR="297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7031">
                <a:tc>
                  <a:txBody>
                    <a:bodyPr/>
                    <a:lstStyle/>
                    <a:p>
                      <a:pPr marL="0" marR="0" algn="l">
                        <a:lnSpc>
                          <a:spcPct val="100000"/>
                        </a:lnSpc>
                        <a:spcBef>
                          <a:spcPts val="0"/>
                        </a:spcBef>
                        <a:spcAft>
                          <a:spcPts val="0"/>
                        </a:spcAft>
                        <a:tabLst>
                          <a:tab pos="2971800" algn="ctr"/>
                          <a:tab pos="5943600" algn="r"/>
                        </a:tabLst>
                      </a:pPr>
                      <a:r>
                        <a:rPr lang="en-US" sz="1800" b="1" u="sng" dirty="0">
                          <a:effectLst/>
                          <a:latin typeface="Cambria"/>
                          <a:ea typeface="Calibri"/>
                          <a:cs typeface="Times New Roman"/>
                        </a:rPr>
                        <a:t>In Scope</a:t>
                      </a:r>
                      <a:endParaRPr lang="en-US" sz="1800" dirty="0">
                        <a:effectLst/>
                        <a:latin typeface="Times New Roman"/>
                        <a:ea typeface="Calibri"/>
                        <a:cs typeface="Times New Roman"/>
                      </a:endParaRPr>
                    </a:p>
                    <a:p>
                      <a:pPr marL="0" marR="0" algn="just">
                        <a:lnSpc>
                          <a:spcPct val="100000"/>
                        </a:lnSpc>
                        <a:spcBef>
                          <a:spcPts val="0"/>
                        </a:spcBef>
                        <a:spcAft>
                          <a:spcPts val="0"/>
                        </a:spcAft>
                        <a:tabLst>
                          <a:tab pos="2971800" algn="ctr"/>
                          <a:tab pos="5943600" algn="r"/>
                        </a:tabLst>
                      </a:pPr>
                      <a:r>
                        <a:rPr lang="en-US" sz="1800" dirty="0">
                          <a:effectLst/>
                          <a:latin typeface="Times New Roman"/>
                          <a:ea typeface="Calibri"/>
                          <a:cs typeface="Times New Roman"/>
                        </a:rPr>
                        <a:t>1.  All Books as per Bidding Documents.</a:t>
                      </a:r>
                    </a:p>
                    <a:p>
                      <a:pPr marL="0" marR="0" algn="l">
                        <a:lnSpc>
                          <a:spcPct val="100000"/>
                        </a:lnSpc>
                        <a:spcBef>
                          <a:spcPts val="0"/>
                        </a:spcBef>
                        <a:spcAft>
                          <a:spcPts val="0"/>
                        </a:spcAft>
                        <a:tabLst>
                          <a:tab pos="2971800" algn="ctr"/>
                          <a:tab pos="5943600" algn="r"/>
                        </a:tabLst>
                      </a:pPr>
                      <a:r>
                        <a:rPr lang="en-US" sz="1800" b="1" u="sng" dirty="0">
                          <a:effectLst/>
                          <a:latin typeface="Cambria"/>
                          <a:ea typeface="Calibri"/>
                          <a:cs typeface="Times New Roman"/>
                        </a:rPr>
                        <a:t>Out of Scope</a:t>
                      </a:r>
                      <a:endParaRPr lang="en-US" sz="1800" dirty="0">
                        <a:effectLst/>
                        <a:latin typeface="Times New Roman"/>
                        <a:ea typeface="Calibri"/>
                        <a:cs typeface="Times New Roman"/>
                      </a:endParaRPr>
                    </a:p>
                    <a:p>
                      <a:pPr marL="0" marR="0">
                        <a:lnSpc>
                          <a:spcPct val="100000"/>
                        </a:lnSpc>
                        <a:spcBef>
                          <a:spcPts val="0"/>
                        </a:spcBef>
                        <a:spcAft>
                          <a:spcPts val="0"/>
                        </a:spcAft>
                        <a:tabLst>
                          <a:tab pos="2971800" algn="ctr"/>
                          <a:tab pos="5943600" algn="r"/>
                        </a:tabLst>
                      </a:pPr>
                      <a:r>
                        <a:rPr lang="en-US" sz="1800" dirty="0">
                          <a:effectLst/>
                          <a:latin typeface="Times New Roman"/>
                          <a:ea typeface="Calibri"/>
                          <a:cs typeface="Times New Roman"/>
                        </a:rPr>
                        <a:t>1.  Magnetic tagging.</a:t>
                      </a:r>
                    </a:p>
                  </a:txBody>
                  <a:tcPr marL="29722" marR="297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601">
                <a:tc>
                  <a:txBody>
                    <a:bodyPr/>
                    <a:lstStyle/>
                    <a:p>
                      <a:pPr marL="0" marR="0">
                        <a:lnSpc>
                          <a:spcPct val="100000"/>
                        </a:lnSpc>
                        <a:spcBef>
                          <a:spcPts val="0"/>
                        </a:spcBef>
                        <a:spcAft>
                          <a:spcPts val="0"/>
                        </a:spcAft>
                        <a:tabLst>
                          <a:tab pos="2971800" algn="ctr"/>
                          <a:tab pos="5943600" algn="r"/>
                        </a:tabLst>
                      </a:pPr>
                      <a:r>
                        <a:rPr lang="en-US" sz="1800" b="1">
                          <a:effectLst/>
                          <a:latin typeface="Cambria"/>
                          <a:ea typeface="Calibri"/>
                          <a:cs typeface="Times New Roman"/>
                        </a:rPr>
                        <a:t>3.5 Furniture</a:t>
                      </a:r>
                      <a:endParaRPr lang="en-US" sz="1800">
                        <a:effectLst/>
                        <a:latin typeface="Times New Roman"/>
                        <a:ea typeface="Calibri"/>
                        <a:cs typeface="Times New Roman"/>
                      </a:endParaRPr>
                    </a:p>
                  </a:txBody>
                  <a:tcPr marL="29722" marR="297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6944">
                <a:tc>
                  <a:txBody>
                    <a:bodyPr/>
                    <a:lstStyle/>
                    <a:p>
                      <a:pPr marL="0" marR="0" algn="l">
                        <a:lnSpc>
                          <a:spcPct val="100000"/>
                        </a:lnSpc>
                        <a:spcBef>
                          <a:spcPts val="0"/>
                        </a:spcBef>
                        <a:spcAft>
                          <a:spcPts val="0"/>
                        </a:spcAft>
                        <a:tabLst>
                          <a:tab pos="2971800" algn="ctr"/>
                          <a:tab pos="5943600" algn="r"/>
                        </a:tabLst>
                      </a:pPr>
                      <a:r>
                        <a:rPr lang="en-US" sz="1800" b="1" u="sng" dirty="0">
                          <a:effectLst/>
                          <a:latin typeface="Cambria"/>
                          <a:ea typeface="Calibri"/>
                          <a:cs typeface="Times New Roman"/>
                        </a:rPr>
                        <a:t>In Scope</a:t>
                      </a:r>
                      <a:endParaRPr lang="en-US" sz="1800" dirty="0">
                        <a:effectLst/>
                        <a:latin typeface="Times New Roman"/>
                        <a:ea typeface="Calibri"/>
                        <a:cs typeface="Times New Roman"/>
                      </a:endParaRPr>
                    </a:p>
                    <a:p>
                      <a:pPr marL="342900" marR="0" lvl="0" indent="-342900">
                        <a:lnSpc>
                          <a:spcPct val="100000"/>
                        </a:lnSpc>
                        <a:spcBef>
                          <a:spcPts val="0"/>
                        </a:spcBef>
                        <a:spcAft>
                          <a:spcPts val="0"/>
                        </a:spcAft>
                        <a:buSzPts val="1200"/>
                        <a:buFont typeface="Times New Roman"/>
                        <a:buAutoNum type="arabicPeriod"/>
                        <a:tabLst>
                          <a:tab pos="2971800" algn="ctr"/>
                          <a:tab pos="5943600" algn="r"/>
                        </a:tabLst>
                      </a:pPr>
                      <a:r>
                        <a:rPr lang="en-US" sz="1800" dirty="0">
                          <a:effectLst/>
                          <a:latin typeface="Times New Roman"/>
                          <a:ea typeface="Calibri"/>
                          <a:cs typeface="Times New Roman"/>
                        </a:rPr>
                        <a:t>All Office, Classroom, Lounge and Library furniture as per Bidding Documents.</a:t>
                      </a:r>
                    </a:p>
                    <a:p>
                      <a:pPr marL="342900" marR="0" lvl="0" indent="-342900">
                        <a:lnSpc>
                          <a:spcPct val="100000"/>
                        </a:lnSpc>
                        <a:spcBef>
                          <a:spcPts val="0"/>
                        </a:spcBef>
                        <a:spcAft>
                          <a:spcPts val="0"/>
                        </a:spcAft>
                        <a:buSzPts val="1200"/>
                        <a:buFont typeface="Times New Roman"/>
                        <a:buAutoNum type="arabicPeriod"/>
                        <a:tabLst>
                          <a:tab pos="2971800" algn="ctr"/>
                          <a:tab pos="5943600" algn="r"/>
                        </a:tabLst>
                      </a:pPr>
                      <a:r>
                        <a:rPr lang="en-US" sz="1800" dirty="0">
                          <a:effectLst/>
                          <a:latin typeface="Times New Roman"/>
                          <a:ea typeface="Calibri"/>
                          <a:cs typeface="Times New Roman"/>
                        </a:rPr>
                        <a:t>Transportation from works to site, and from site to the respective floors.</a:t>
                      </a:r>
                    </a:p>
                    <a:p>
                      <a:pPr marL="0" marR="0" algn="l">
                        <a:lnSpc>
                          <a:spcPct val="100000"/>
                        </a:lnSpc>
                        <a:spcBef>
                          <a:spcPts val="0"/>
                        </a:spcBef>
                        <a:spcAft>
                          <a:spcPts val="0"/>
                        </a:spcAft>
                        <a:tabLst>
                          <a:tab pos="2971800" algn="ctr"/>
                          <a:tab pos="5943600" algn="r"/>
                        </a:tabLst>
                      </a:pPr>
                      <a:r>
                        <a:rPr lang="en-US" sz="1800" b="1" u="sng" dirty="0">
                          <a:effectLst/>
                          <a:latin typeface="Cambria"/>
                          <a:ea typeface="Calibri"/>
                          <a:cs typeface="Times New Roman"/>
                        </a:rPr>
                        <a:t>Out of Scope</a:t>
                      </a:r>
                      <a:endParaRPr lang="en-US" sz="1800" dirty="0">
                        <a:effectLst/>
                        <a:latin typeface="Times New Roman"/>
                        <a:ea typeface="Calibri"/>
                        <a:cs typeface="Times New Roman"/>
                      </a:endParaRPr>
                    </a:p>
                    <a:p>
                      <a:pPr marL="0" marR="0">
                        <a:lnSpc>
                          <a:spcPct val="100000"/>
                        </a:lnSpc>
                        <a:spcBef>
                          <a:spcPts val="0"/>
                        </a:spcBef>
                        <a:spcAft>
                          <a:spcPts val="0"/>
                        </a:spcAft>
                        <a:tabLst>
                          <a:tab pos="2971800" algn="ctr"/>
                          <a:tab pos="5943600" algn="r"/>
                        </a:tabLst>
                      </a:pPr>
                      <a:r>
                        <a:rPr lang="en-US" sz="1800" dirty="0">
                          <a:effectLst/>
                          <a:latin typeface="Times New Roman"/>
                          <a:ea typeface="Calibri"/>
                          <a:cs typeface="Times New Roman"/>
                        </a:rPr>
                        <a:t>1.  Termite proofing</a:t>
                      </a:r>
                    </a:p>
                  </a:txBody>
                  <a:tcPr marL="29722" marR="297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Title 6"/>
          <p:cNvSpPr>
            <a:spLocks noGrp="1"/>
          </p:cNvSpPr>
          <p:nvPr>
            <p:ph type="title"/>
          </p:nvPr>
        </p:nvSpPr>
        <p:spPr>
          <a:xfrm>
            <a:off x="6477000" y="5562600"/>
            <a:ext cx="2362200" cy="1066800"/>
          </a:xfrm>
          <a:noFill/>
        </p:spPr>
        <p:txBody>
          <a:bodyPr>
            <a:normAutofit fontScale="90000"/>
          </a:bodyPr>
          <a:lstStyle/>
          <a:p>
            <a:pPr algn="l"/>
            <a:r>
              <a:rPr lang="en-US" sz="2400" b="1" dirty="0" smtClean="0">
                <a:solidFill>
                  <a:srgbClr val="FF0000"/>
                </a:solidFill>
                <a:effectLst>
                  <a:outerShdw blurRad="38100" dist="38100" dir="2700000" algn="tl">
                    <a:srgbClr val="000000">
                      <a:alpha val="43137"/>
                    </a:srgbClr>
                  </a:outerShdw>
                </a:effectLst>
              </a:rPr>
              <a:t>Project &amp; Product Scope in the Scope Statement</a:t>
            </a:r>
            <a:endParaRPr lang="en-US" sz="2400" b="1" dirty="0">
              <a:solidFill>
                <a:srgbClr val="FF0000"/>
              </a:solidFill>
              <a:effectLst>
                <a:outerShdw blurRad="38100" dist="38100" dir="2700000" algn="tl">
                  <a:srgbClr val="000000">
                    <a:alpha val="43137"/>
                  </a:srgbClr>
                </a:outerShdw>
              </a:effectLst>
            </a:endParaRPr>
          </a:p>
        </p:txBody>
      </p:sp>
      <p:sp>
        <p:nvSpPr>
          <p:cNvPr id="4" name="Footer Placeholder 3"/>
          <p:cNvSpPr>
            <a:spLocks noGrp="1"/>
          </p:cNvSpPr>
          <p:nvPr>
            <p:ph type="ftr" sz="quarter" idx="11"/>
          </p:nvPr>
        </p:nvSpPr>
        <p:spPr>
          <a:xfrm>
            <a:off x="4010821" y="6502122"/>
            <a:ext cx="1129748"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17113720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Project &amp; Product Scope in the WBS Dictionary</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14</a:t>
            </a:fld>
            <a:endParaRPr lang="en-US" b="1" dirty="0">
              <a:solidFill>
                <a:prstClr val="black"/>
              </a:solidFill>
            </a:endParaRPr>
          </a:p>
        </p:txBody>
      </p:sp>
      <p:sp>
        <p:nvSpPr>
          <p:cNvPr id="9" name="Rectangle 8"/>
          <p:cNvSpPr/>
          <p:nvPr/>
        </p:nvSpPr>
        <p:spPr>
          <a:xfrm>
            <a:off x="228600" y="751344"/>
            <a:ext cx="8534400" cy="6001643"/>
          </a:xfrm>
          <a:prstGeom prst="rect">
            <a:avLst/>
          </a:prstGeom>
        </p:spPr>
        <p:txBody>
          <a:bodyPr wrap="square">
            <a:spAutoFit/>
          </a:bodyPr>
          <a:lstStyle/>
          <a:p>
            <a:r>
              <a:rPr lang="en-US" sz="2400" b="1" dirty="0"/>
              <a:t>The WBS dictionary is a document that provides detailed deliverable, activity, </a:t>
            </a:r>
            <a:r>
              <a:rPr lang="en-US" sz="2400" b="1" dirty="0" smtClean="0"/>
              <a:t>and scheduling </a:t>
            </a:r>
            <a:r>
              <a:rPr lang="en-US" sz="2400" b="1" dirty="0"/>
              <a:t>information about each component in the </a:t>
            </a:r>
            <a:r>
              <a:rPr lang="en-US" sz="2400" b="1" dirty="0" smtClean="0"/>
              <a:t>WBS. </a:t>
            </a:r>
            <a:r>
              <a:rPr lang="en-US" sz="2400" dirty="0"/>
              <a:t>Information in the WBS dictionary may include, but is not limited to:</a:t>
            </a:r>
          </a:p>
          <a:p>
            <a:pPr marL="231775" indent="-231775">
              <a:buFont typeface="Arial" panose="020B0604020202020204" pitchFamily="34" charset="0"/>
              <a:buChar char="•"/>
            </a:pPr>
            <a:r>
              <a:rPr lang="en-US" sz="2400" dirty="0" smtClean="0"/>
              <a:t>Code </a:t>
            </a:r>
            <a:r>
              <a:rPr lang="en-US" sz="2400" dirty="0"/>
              <a:t>of account identifier,</a:t>
            </a:r>
          </a:p>
          <a:p>
            <a:pPr marL="231775" indent="-231775">
              <a:buFont typeface="Arial" panose="020B0604020202020204" pitchFamily="34" charset="0"/>
              <a:buChar char="•"/>
            </a:pPr>
            <a:r>
              <a:rPr lang="en-US" sz="2400" dirty="0" smtClean="0"/>
              <a:t>Description </a:t>
            </a:r>
            <a:r>
              <a:rPr lang="en-US" sz="2400" dirty="0"/>
              <a:t>of work,</a:t>
            </a:r>
          </a:p>
          <a:p>
            <a:pPr marL="231775" indent="-231775">
              <a:buFont typeface="Arial" panose="020B0604020202020204" pitchFamily="34" charset="0"/>
              <a:buChar char="•"/>
            </a:pPr>
            <a:r>
              <a:rPr lang="en-US" sz="2400" dirty="0" smtClean="0"/>
              <a:t>Assumptions </a:t>
            </a:r>
            <a:r>
              <a:rPr lang="en-US" sz="2400" dirty="0"/>
              <a:t>and constraints,</a:t>
            </a:r>
          </a:p>
          <a:p>
            <a:pPr marL="231775" indent="-231775">
              <a:buFont typeface="Arial" panose="020B0604020202020204" pitchFamily="34" charset="0"/>
              <a:buChar char="•"/>
            </a:pPr>
            <a:r>
              <a:rPr lang="en-US" sz="2400" dirty="0" smtClean="0"/>
              <a:t>Responsible </a:t>
            </a:r>
            <a:r>
              <a:rPr lang="en-US" sz="2400" dirty="0"/>
              <a:t>organization,</a:t>
            </a:r>
          </a:p>
          <a:p>
            <a:pPr marL="231775" indent="-231775">
              <a:buFont typeface="Arial" panose="020B0604020202020204" pitchFamily="34" charset="0"/>
              <a:buChar char="•"/>
            </a:pPr>
            <a:r>
              <a:rPr lang="en-US" sz="2400" dirty="0" smtClean="0"/>
              <a:t>Schedule </a:t>
            </a:r>
            <a:r>
              <a:rPr lang="en-US" sz="2400" dirty="0"/>
              <a:t>milestones,</a:t>
            </a:r>
          </a:p>
          <a:p>
            <a:pPr marL="231775" indent="-231775">
              <a:buFont typeface="Arial" panose="020B0604020202020204" pitchFamily="34" charset="0"/>
              <a:buChar char="•"/>
            </a:pPr>
            <a:r>
              <a:rPr lang="en-US" sz="2400" dirty="0" smtClean="0"/>
              <a:t>Associated </a:t>
            </a:r>
            <a:r>
              <a:rPr lang="en-US" sz="2400" dirty="0"/>
              <a:t>schedule activities,</a:t>
            </a:r>
          </a:p>
          <a:p>
            <a:pPr marL="231775" indent="-231775">
              <a:buFont typeface="Arial" panose="020B0604020202020204" pitchFamily="34" charset="0"/>
              <a:buChar char="•"/>
            </a:pPr>
            <a:r>
              <a:rPr lang="en-US" sz="2400" dirty="0" smtClean="0"/>
              <a:t>Resources </a:t>
            </a:r>
            <a:r>
              <a:rPr lang="en-US" sz="2400" dirty="0"/>
              <a:t>required,</a:t>
            </a:r>
          </a:p>
          <a:p>
            <a:pPr marL="231775" indent="-231775">
              <a:buFont typeface="Arial" panose="020B0604020202020204" pitchFamily="34" charset="0"/>
              <a:buChar char="•"/>
            </a:pPr>
            <a:r>
              <a:rPr lang="en-US" sz="2400" dirty="0" smtClean="0"/>
              <a:t>Cost </a:t>
            </a:r>
            <a:r>
              <a:rPr lang="en-US" sz="2400" dirty="0"/>
              <a:t>estimates,</a:t>
            </a:r>
          </a:p>
          <a:p>
            <a:pPr marL="231775" indent="-231775">
              <a:buFont typeface="Arial" panose="020B0604020202020204" pitchFamily="34" charset="0"/>
              <a:buChar char="•"/>
            </a:pPr>
            <a:r>
              <a:rPr lang="en-US" sz="2400" dirty="0" smtClean="0"/>
              <a:t>Quality </a:t>
            </a:r>
            <a:r>
              <a:rPr lang="en-US" sz="2400" dirty="0"/>
              <a:t>requirements,</a:t>
            </a:r>
          </a:p>
          <a:p>
            <a:pPr marL="231775" indent="-231775">
              <a:buFont typeface="Arial" panose="020B0604020202020204" pitchFamily="34" charset="0"/>
              <a:buChar char="•"/>
            </a:pPr>
            <a:r>
              <a:rPr lang="en-US" sz="2400" dirty="0" smtClean="0"/>
              <a:t>Acceptance </a:t>
            </a:r>
            <a:r>
              <a:rPr lang="en-US" sz="2400" dirty="0"/>
              <a:t>criteria,</a:t>
            </a:r>
          </a:p>
          <a:p>
            <a:pPr marL="231775" indent="-231775">
              <a:buFont typeface="Arial" panose="020B0604020202020204" pitchFamily="34" charset="0"/>
              <a:buChar char="•"/>
            </a:pPr>
            <a:r>
              <a:rPr lang="en-US" sz="2400" dirty="0" smtClean="0"/>
              <a:t>Technical </a:t>
            </a:r>
            <a:r>
              <a:rPr lang="en-US" sz="2400" dirty="0"/>
              <a:t>references, and</a:t>
            </a:r>
          </a:p>
          <a:p>
            <a:pPr marL="231775" indent="-231775">
              <a:buFont typeface="Arial" panose="020B0604020202020204" pitchFamily="34" charset="0"/>
              <a:buChar char="•"/>
            </a:pPr>
            <a:r>
              <a:rPr lang="en-US" sz="2400" dirty="0" smtClean="0"/>
              <a:t>Agreement </a:t>
            </a:r>
            <a:r>
              <a:rPr lang="en-US" sz="2400" dirty="0"/>
              <a:t>information</a:t>
            </a:r>
          </a:p>
        </p:txBody>
      </p:sp>
      <p:sp>
        <p:nvSpPr>
          <p:cNvPr id="5" name="Footer Placeholder 4"/>
          <p:cNvSpPr>
            <a:spLocks noGrp="1"/>
          </p:cNvSpPr>
          <p:nvPr>
            <p:ph type="ftr" sz="quarter" idx="11"/>
          </p:nvPr>
        </p:nvSpPr>
        <p:spPr>
          <a:xfrm>
            <a:off x="0" y="6545200"/>
            <a:ext cx="1129748"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4914491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1166072" y="3299672"/>
            <a:ext cx="28982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WBS Dictionary</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15</a:t>
            </a:fld>
            <a:endParaRPr lang="en-US" b="1" dirty="0">
              <a:solidFill>
                <a:prstClr val="black"/>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251258467"/>
              </p:ext>
            </p:extLst>
          </p:nvPr>
        </p:nvGraphicFramePr>
        <p:xfrm>
          <a:off x="583374" y="88232"/>
          <a:ext cx="8229600" cy="6669504"/>
        </p:xfrm>
        <a:graphic>
          <a:graphicData uri="http://schemas.openxmlformats.org/drawingml/2006/table">
            <a:tbl>
              <a:tblPr firstRow="1" bandRow="1">
                <a:tableStyleId>{5940675A-B579-460E-94D1-54222C63F5DA}</a:tableStyleId>
              </a:tblPr>
              <a:tblGrid>
                <a:gridCol w="2057400"/>
                <a:gridCol w="2057400"/>
                <a:gridCol w="2057400"/>
                <a:gridCol w="2057400"/>
              </a:tblGrid>
              <a:tr h="416844">
                <a:tc gridSpan="4">
                  <a:txBody>
                    <a:bodyPr/>
                    <a:lstStyle/>
                    <a:p>
                      <a:r>
                        <a:rPr lang="en-US" b="1" dirty="0" smtClean="0"/>
                        <a:t>WBS Dictionary</a:t>
                      </a:r>
                      <a:endParaRPr lang="en-US" b="1" dirty="0"/>
                    </a:p>
                  </a:txBody>
                  <a:tcPr>
                    <a:solidFill>
                      <a:schemeClr val="bg1">
                        <a:lumMod val="8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416844">
                <a:tc>
                  <a:txBody>
                    <a:bodyPr/>
                    <a:lstStyle/>
                    <a:p>
                      <a:r>
                        <a:rPr lang="en-US" dirty="0" smtClean="0"/>
                        <a:t>Cont Account ID #</a:t>
                      </a:r>
                      <a:endParaRPr lang="en-US" dirty="0"/>
                    </a:p>
                  </a:txBody>
                  <a:tcPr/>
                </a:tc>
                <a:tc>
                  <a:txBody>
                    <a:bodyPr/>
                    <a:lstStyle/>
                    <a:p>
                      <a:r>
                        <a:rPr lang="en-US" dirty="0" err="1" smtClean="0"/>
                        <a:t>Wk</a:t>
                      </a:r>
                      <a:r>
                        <a:rPr lang="en-US" dirty="0" smtClean="0"/>
                        <a:t> </a:t>
                      </a:r>
                      <a:r>
                        <a:rPr lang="en-US" dirty="0" err="1" smtClean="0"/>
                        <a:t>Pkg</a:t>
                      </a:r>
                      <a:r>
                        <a:rPr lang="en-US" dirty="0" smtClean="0"/>
                        <a:t> Name/No</a:t>
                      </a:r>
                      <a:endParaRPr lang="en-US" dirty="0"/>
                    </a:p>
                  </a:txBody>
                  <a:tcPr/>
                </a:tc>
                <a:tc>
                  <a:txBody>
                    <a:bodyPr/>
                    <a:lstStyle/>
                    <a:p>
                      <a:r>
                        <a:rPr lang="en-US" dirty="0" smtClean="0"/>
                        <a:t>Date</a:t>
                      </a:r>
                      <a:r>
                        <a:rPr lang="en-US" baseline="0" dirty="0" smtClean="0"/>
                        <a:t> of Update</a:t>
                      </a:r>
                      <a:endParaRPr lang="en-US" dirty="0"/>
                    </a:p>
                  </a:txBody>
                  <a:tcPr/>
                </a:tc>
                <a:tc>
                  <a:txBody>
                    <a:bodyPr/>
                    <a:lstStyle/>
                    <a:p>
                      <a:r>
                        <a:rPr lang="en-US" dirty="0" smtClean="0"/>
                        <a:t>Responsibility:</a:t>
                      </a:r>
                      <a:endParaRPr lang="en-US" dirty="0"/>
                    </a:p>
                  </a:txBody>
                  <a:tcPr/>
                </a:tc>
              </a:tr>
              <a:tr h="416844">
                <a:tc gridSpan="4">
                  <a:txBody>
                    <a:bodyPr/>
                    <a:lstStyle/>
                    <a:p>
                      <a:r>
                        <a:rPr lang="en-US" dirty="0" smtClean="0"/>
                        <a:t>Work Package Deliverable</a:t>
                      </a:r>
                      <a:r>
                        <a:rPr lang="en-US" baseline="0" dirty="0" smtClean="0"/>
                        <a:t> Description</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6844">
                <a:tc gridSpan="4">
                  <a:txBody>
                    <a:bodyPr/>
                    <a:lstStyle/>
                    <a:p>
                      <a:r>
                        <a:rPr lang="en-US" dirty="0" smtClean="0"/>
                        <a:t>Work Involved to Produce Deliverable</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6844">
                <a:tc gridSpan="4">
                  <a:txBody>
                    <a:bodyPr/>
                    <a:lstStyle/>
                    <a:p>
                      <a:r>
                        <a:rPr lang="en-US" dirty="0" smtClean="0"/>
                        <a:t>Acceptance Criteria</a:t>
                      </a:r>
                      <a:r>
                        <a:rPr lang="en-US" baseline="0" dirty="0" smtClean="0"/>
                        <a:t> (how to know if the deliverable/work is acceptable)</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6844">
                <a:tc gridSpan="4">
                  <a:txBody>
                    <a:bodyPr/>
                    <a:lstStyle/>
                    <a:p>
                      <a:r>
                        <a:rPr lang="en-US" dirty="0" smtClean="0"/>
                        <a:t>Assumptions and Constraints</a:t>
                      </a:r>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6844">
                <a:tc gridSpan="4">
                  <a:txBody>
                    <a:bodyPr/>
                    <a:lstStyle/>
                    <a:p>
                      <a:r>
                        <a:rPr lang="en-US" dirty="0" smtClean="0"/>
                        <a:t>Quality</a:t>
                      </a:r>
                      <a:r>
                        <a:rPr lang="en-US" baseline="0" dirty="0" smtClean="0"/>
                        <a:t> Metrics</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6844">
                <a:tc gridSpan="4">
                  <a:txBody>
                    <a:bodyPr/>
                    <a:lstStyle/>
                    <a:p>
                      <a:r>
                        <a:rPr lang="en-US" dirty="0" smtClean="0"/>
                        <a:t>Technical Source</a:t>
                      </a:r>
                      <a:r>
                        <a:rPr lang="en-US" baseline="0" dirty="0" smtClean="0"/>
                        <a:t> Document</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6844">
                <a:tc gridSpan="4">
                  <a:txBody>
                    <a:bodyPr/>
                    <a:lstStyle/>
                    <a:p>
                      <a:r>
                        <a:rPr lang="en-US" dirty="0" smtClean="0"/>
                        <a:t>Scope</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6844">
                <a:tc gridSpan="4">
                  <a:txBody>
                    <a:bodyPr/>
                    <a:lstStyle/>
                    <a:p>
                      <a:r>
                        <a:rPr lang="en-US" dirty="0" smtClean="0"/>
                        <a:t>Resources Assigned</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6844">
                <a:tc gridSpan="4">
                  <a:txBody>
                    <a:bodyPr/>
                    <a:lstStyle/>
                    <a:p>
                      <a:r>
                        <a:rPr lang="en-US" dirty="0" smtClean="0"/>
                        <a:t>Duration</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6844">
                <a:tc gridSpan="4">
                  <a:txBody>
                    <a:bodyPr/>
                    <a:lstStyle/>
                    <a:p>
                      <a:r>
                        <a:rPr lang="en-US" dirty="0" smtClean="0"/>
                        <a:t>Schedule Milestones</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6844">
                <a:tc gridSpan="4">
                  <a:txBody>
                    <a:bodyPr/>
                    <a:lstStyle/>
                    <a:p>
                      <a:r>
                        <a:rPr lang="en-US" dirty="0" smtClean="0"/>
                        <a:t>Cost</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6844">
                <a:tc gridSpan="4">
                  <a:txBody>
                    <a:bodyPr/>
                    <a:lstStyle/>
                    <a:p>
                      <a:r>
                        <a:rPr lang="en-US" dirty="0" smtClean="0"/>
                        <a:t>Due Date</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6844">
                <a:tc gridSpan="4">
                  <a:txBody>
                    <a:bodyPr/>
                    <a:lstStyle/>
                    <a:p>
                      <a:r>
                        <a:rPr lang="en-US" dirty="0" smtClean="0"/>
                        <a:t>Interdependencies:  Before this WP…………………….. After this WP……………………..</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6844">
                <a:tc gridSpan="4">
                  <a:txBody>
                    <a:bodyPr/>
                    <a:lstStyle/>
                    <a:p>
                      <a:r>
                        <a:rPr lang="en-US" dirty="0" smtClean="0"/>
                        <a:t>Approved</a:t>
                      </a:r>
                      <a:r>
                        <a:rPr lang="en-US" baseline="0" dirty="0" smtClean="0"/>
                        <a:t> by:  Project Manager </a:t>
                      </a:r>
                      <a:r>
                        <a:rPr lang="en-US" dirty="0" smtClean="0"/>
                        <a:t>……………………..  Date ……………………..</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6" name="TextBox 5"/>
          <p:cNvSpPr txBox="1"/>
          <p:nvPr/>
        </p:nvSpPr>
        <p:spPr>
          <a:xfrm rot="16200000">
            <a:off x="7766443" y="3833172"/>
            <a:ext cx="2385781" cy="338554"/>
          </a:xfrm>
          <a:prstGeom prst="rect">
            <a:avLst/>
          </a:prstGeom>
          <a:noFill/>
        </p:spPr>
        <p:txBody>
          <a:bodyPr wrap="none" rtlCol="0">
            <a:spAutoFit/>
          </a:bodyPr>
          <a:lstStyle/>
          <a:p>
            <a:r>
              <a:rPr lang="en-US" sz="1600" dirty="0" smtClean="0"/>
              <a:t>(Ref: Rita 8</a:t>
            </a:r>
            <a:r>
              <a:rPr lang="en-US" sz="1600" baseline="30000" dirty="0" smtClean="0"/>
              <a:t>th</a:t>
            </a:r>
            <a:r>
              <a:rPr lang="en-US" sz="1600" dirty="0" smtClean="0"/>
              <a:t> Ed, page 181)</a:t>
            </a:r>
            <a:endParaRPr lang="en-US" sz="1600" dirty="0"/>
          </a:p>
        </p:txBody>
      </p:sp>
      <p:sp>
        <p:nvSpPr>
          <p:cNvPr id="7" name="Footer Placeholder 6"/>
          <p:cNvSpPr>
            <a:spLocks noGrp="1"/>
          </p:cNvSpPr>
          <p:nvPr>
            <p:ph type="ftr" sz="quarter" idx="11"/>
          </p:nvPr>
        </p:nvSpPr>
        <p:spPr>
          <a:xfrm rot="16200000">
            <a:off x="-382311" y="6097312"/>
            <a:ext cx="1129748"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793892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Effect of Scope Change on other Project Constraints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16</a:t>
            </a:fld>
            <a:endParaRPr lang="en-US" b="1" dirty="0">
              <a:solidFill>
                <a:prstClr val="black"/>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2689465746"/>
              </p:ext>
            </p:extLst>
          </p:nvPr>
        </p:nvGraphicFramePr>
        <p:xfrm>
          <a:off x="138752" y="1219200"/>
          <a:ext cx="8839200" cy="3200400"/>
        </p:xfrm>
        <a:graphic>
          <a:graphicData uri="http://schemas.openxmlformats.org/drawingml/2006/table">
            <a:tbl>
              <a:tblPr firstRow="1" bandRow="1">
                <a:tableStyleId>{5940675A-B579-460E-94D1-54222C63F5DA}</a:tableStyleId>
              </a:tblPr>
              <a:tblGrid>
                <a:gridCol w="1767840"/>
                <a:gridCol w="1767840"/>
                <a:gridCol w="1767840"/>
                <a:gridCol w="1767840"/>
                <a:gridCol w="1767840"/>
              </a:tblGrid>
              <a:tr h="1066800">
                <a:tc>
                  <a:txBody>
                    <a:bodyPr/>
                    <a:lstStyle/>
                    <a:p>
                      <a:pPr algn="ctr"/>
                      <a:endParaRPr lang="en-US" sz="2400" b="1" dirty="0"/>
                    </a:p>
                  </a:txBody>
                  <a:tcPr anchor="ctr"/>
                </a:tc>
                <a:tc>
                  <a:txBody>
                    <a:bodyPr/>
                    <a:lstStyle/>
                    <a:p>
                      <a:pPr algn="ctr"/>
                      <a:r>
                        <a:rPr lang="en-US" sz="2400" b="1" dirty="0" smtClean="0"/>
                        <a:t>Time</a:t>
                      </a:r>
                      <a:endParaRPr lang="en-US" sz="2400" b="1" dirty="0"/>
                    </a:p>
                  </a:txBody>
                  <a:tcPr anchor="ctr"/>
                </a:tc>
                <a:tc>
                  <a:txBody>
                    <a:bodyPr/>
                    <a:lstStyle/>
                    <a:p>
                      <a:pPr algn="ctr"/>
                      <a:r>
                        <a:rPr lang="en-US" sz="2400" b="1" dirty="0" smtClean="0"/>
                        <a:t>Cost</a:t>
                      </a:r>
                      <a:endParaRPr lang="en-US" sz="2400" b="1" dirty="0"/>
                    </a:p>
                  </a:txBody>
                  <a:tcPr anchor="ctr"/>
                </a:tc>
                <a:tc>
                  <a:txBody>
                    <a:bodyPr/>
                    <a:lstStyle/>
                    <a:p>
                      <a:pPr algn="ctr"/>
                      <a:r>
                        <a:rPr lang="en-US" sz="2400" b="1" dirty="0" smtClean="0"/>
                        <a:t>Quality</a:t>
                      </a:r>
                      <a:endParaRPr lang="en-US" sz="2400" b="1" dirty="0"/>
                    </a:p>
                  </a:txBody>
                  <a:tcPr anchor="ctr"/>
                </a:tc>
                <a:tc>
                  <a:txBody>
                    <a:bodyPr/>
                    <a:lstStyle/>
                    <a:p>
                      <a:pPr algn="ctr"/>
                      <a:r>
                        <a:rPr lang="en-US" sz="2400" b="1" dirty="0" smtClean="0"/>
                        <a:t>Risks</a:t>
                      </a:r>
                      <a:endParaRPr lang="en-US" sz="2400" b="1" dirty="0"/>
                    </a:p>
                  </a:txBody>
                  <a:tcPr anchor="ctr"/>
                </a:tc>
              </a:tr>
              <a:tr h="1066800">
                <a:tc>
                  <a:txBody>
                    <a:bodyPr/>
                    <a:lstStyle/>
                    <a:p>
                      <a:pPr algn="ctr"/>
                      <a:r>
                        <a:rPr lang="en-US" sz="2400" b="1" dirty="0" smtClean="0"/>
                        <a:t>Scope</a:t>
                      </a:r>
                      <a:r>
                        <a:rPr lang="en-US" sz="2400" b="1" baseline="0" dirty="0" smtClean="0"/>
                        <a:t> </a:t>
                      </a:r>
                      <a:r>
                        <a:rPr lang="en-US" sz="2400" b="1" baseline="0" dirty="0" smtClean="0">
                          <a:sym typeface="Symbol"/>
                        </a:rPr>
                        <a:t></a:t>
                      </a:r>
                      <a:endParaRPr lang="en-US" sz="2400" b="1" dirty="0"/>
                    </a:p>
                  </a:txBody>
                  <a:tcPr anchor="ctr"/>
                </a:tc>
                <a:tc>
                  <a:txBody>
                    <a:bodyPr/>
                    <a:lstStyle/>
                    <a:p>
                      <a:pPr algn="ctr"/>
                      <a:r>
                        <a:rPr lang="en-US" sz="2400" b="1" baseline="0" dirty="0" smtClean="0">
                          <a:sym typeface="Symbol"/>
                        </a:rPr>
                        <a:t></a:t>
                      </a:r>
                      <a:endParaRPr lang="en-US" sz="2400" b="1" dirty="0"/>
                    </a:p>
                  </a:txBody>
                  <a:tcPr anchor="ctr"/>
                </a:tc>
                <a:tc>
                  <a:txBody>
                    <a:bodyPr/>
                    <a:lstStyle/>
                    <a:p>
                      <a:pPr algn="ctr"/>
                      <a:r>
                        <a:rPr lang="en-US" sz="2400" b="1" baseline="0" dirty="0" smtClean="0">
                          <a:sym typeface="Symbol"/>
                        </a:rPr>
                        <a:t></a:t>
                      </a:r>
                      <a:endParaRPr lang="en-US" sz="2400" b="1" dirty="0"/>
                    </a:p>
                  </a:txBody>
                  <a:tcPr anchor="ctr"/>
                </a:tc>
                <a:tc>
                  <a:txBody>
                    <a:bodyPr/>
                    <a:lstStyle/>
                    <a:p>
                      <a:pPr algn="ctr"/>
                      <a:r>
                        <a:rPr lang="en-US" sz="2400" b="1" baseline="0" dirty="0" smtClean="0">
                          <a:sym typeface="Symbol"/>
                        </a:rPr>
                        <a:t> or </a:t>
                      </a:r>
                      <a:r>
                        <a:rPr lang="en-US" sz="2400" b="0" baseline="0" dirty="0" smtClean="0">
                          <a:latin typeface="Calibri"/>
                          <a:sym typeface="Symbol"/>
                        </a:rPr>
                        <a:t>―</a:t>
                      </a:r>
                      <a:endParaRPr lang="en-US" sz="2400" b="0" dirty="0"/>
                    </a:p>
                  </a:txBody>
                  <a:tcPr anchor="ctr"/>
                </a:tc>
                <a:tc>
                  <a:txBody>
                    <a:bodyPr/>
                    <a:lstStyle/>
                    <a:p>
                      <a:pPr algn="ctr"/>
                      <a:r>
                        <a:rPr lang="en-US" sz="2400" b="1" baseline="0" dirty="0" smtClean="0">
                          <a:sym typeface="Symbol"/>
                        </a:rPr>
                        <a:t> or </a:t>
                      </a:r>
                      <a:r>
                        <a:rPr lang="en-US" sz="2400" b="0" baseline="0" dirty="0" smtClean="0">
                          <a:latin typeface="+mn-lt"/>
                          <a:sym typeface="Symbol"/>
                        </a:rPr>
                        <a:t>―</a:t>
                      </a:r>
                      <a:endParaRPr lang="en-US" sz="2400" b="1" dirty="0"/>
                    </a:p>
                  </a:txBody>
                  <a:tcPr anchor="ctr"/>
                </a:tc>
              </a:tr>
              <a:tr h="1066800">
                <a:tc>
                  <a:txBody>
                    <a:bodyPr/>
                    <a:lstStyle/>
                    <a:p>
                      <a:pPr algn="ctr"/>
                      <a:r>
                        <a:rPr lang="en-US" sz="2400" b="1" dirty="0" smtClean="0"/>
                        <a:t>Scope</a:t>
                      </a:r>
                      <a:r>
                        <a:rPr lang="en-US" sz="2400" b="1" baseline="0" dirty="0" smtClean="0"/>
                        <a:t> </a:t>
                      </a:r>
                      <a:r>
                        <a:rPr lang="en-US" sz="2400" b="1" baseline="0" dirty="0" smtClean="0">
                          <a:sym typeface="Symbol"/>
                        </a:rPr>
                        <a:t></a:t>
                      </a:r>
                      <a:endParaRPr lang="en-US" sz="2400" b="1" dirty="0"/>
                    </a:p>
                  </a:txBody>
                  <a:tcPr anchor="ctr"/>
                </a:tc>
                <a:tc>
                  <a:txBody>
                    <a:bodyPr/>
                    <a:lstStyle/>
                    <a:p>
                      <a:pPr algn="ctr"/>
                      <a:r>
                        <a:rPr lang="en-US" sz="2400" b="1" baseline="0" dirty="0" smtClean="0">
                          <a:sym typeface="Symbol"/>
                        </a:rPr>
                        <a:t></a:t>
                      </a:r>
                      <a:endParaRPr lang="en-US" sz="2400" b="1" dirty="0"/>
                    </a:p>
                  </a:txBody>
                  <a:tcPr anchor="ctr"/>
                </a:tc>
                <a:tc>
                  <a:txBody>
                    <a:bodyPr/>
                    <a:lstStyle/>
                    <a:p>
                      <a:pPr algn="ctr"/>
                      <a:r>
                        <a:rPr lang="en-US" sz="2400" b="1" baseline="0" dirty="0" smtClean="0">
                          <a:sym typeface="Symbol"/>
                        </a:rPr>
                        <a:t></a:t>
                      </a:r>
                      <a:endParaRPr lang="en-US" sz="2400" b="1" dirty="0"/>
                    </a:p>
                  </a:txBody>
                  <a:tcPr anchor="ctr"/>
                </a:tc>
                <a:tc>
                  <a:txBody>
                    <a:bodyPr/>
                    <a:lstStyle/>
                    <a:p>
                      <a:pPr algn="ctr"/>
                      <a:r>
                        <a:rPr lang="en-US" sz="2400" b="1" baseline="0" dirty="0" smtClean="0">
                          <a:sym typeface="Symbol"/>
                        </a:rPr>
                        <a:t> or </a:t>
                      </a:r>
                      <a:r>
                        <a:rPr lang="en-US" sz="2400" b="0" baseline="0" dirty="0" smtClean="0">
                          <a:latin typeface="+mn-lt"/>
                          <a:sym typeface="Symbol"/>
                        </a:rPr>
                        <a:t>―</a:t>
                      </a:r>
                      <a:endParaRPr lang="en-US" sz="2400" b="1" dirty="0"/>
                    </a:p>
                  </a:txBody>
                  <a:tcPr anchor="ctr"/>
                </a:tc>
                <a:tc>
                  <a:txBody>
                    <a:bodyPr/>
                    <a:lstStyle/>
                    <a:p>
                      <a:pPr algn="ctr"/>
                      <a:r>
                        <a:rPr lang="en-US" sz="2400" b="1" baseline="0" dirty="0" smtClean="0">
                          <a:sym typeface="Symbol"/>
                        </a:rPr>
                        <a:t> or </a:t>
                      </a:r>
                      <a:r>
                        <a:rPr lang="en-US" sz="2400" b="0" baseline="0" dirty="0" smtClean="0">
                          <a:latin typeface="+mn-lt"/>
                          <a:sym typeface="Symbol"/>
                        </a:rPr>
                        <a:t>―</a:t>
                      </a:r>
                      <a:endParaRPr lang="en-US" sz="2400" b="1" dirty="0"/>
                    </a:p>
                  </a:txBody>
                  <a:tcPr anchor="ctr"/>
                </a:tc>
              </a:tr>
            </a:tbl>
          </a:graphicData>
        </a:graphic>
      </p:graphicFrame>
      <p:sp>
        <p:nvSpPr>
          <p:cNvPr id="9" name="TextBox 8"/>
          <p:cNvSpPr txBox="1"/>
          <p:nvPr/>
        </p:nvSpPr>
        <p:spPr>
          <a:xfrm>
            <a:off x="117144" y="4523096"/>
            <a:ext cx="8915400" cy="1692771"/>
          </a:xfrm>
          <a:prstGeom prst="rect">
            <a:avLst/>
          </a:prstGeom>
          <a:noFill/>
        </p:spPr>
        <p:txBody>
          <a:bodyPr wrap="square" rtlCol="0">
            <a:spAutoFit/>
          </a:bodyPr>
          <a:lstStyle/>
          <a:p>
            <a:pPr algn="ctr">
              <a:spcAft>
                <a:spcPts val="1200"/>
              </a:spcAft>
            </a:pPr>
            <a:r>
              <a:rPr lang="en-US" sz="2000" b="1" dirty="0" smtClean="0">
                <a:sym typeface="Symbol"/>
              </a:rPr>
              <a:t> : Increase,     : Decrease,    ―  : No Change</a:t>
            </a:r>
            <a:endParaRPr lang="en-US" sz="2000" b="1" dirty="0" smtClean="0"/>
          </a:p>
          <a:p>
            <a:pPr marL="231775" indent="-231775">
              <a:spcAft>
                <a:spcPts val="1200"/>
              </a:spcAft>
              <a:buFont typeface="Arial" panose="020B0604020202020204" pitchFamily="34" charset="0"/>
              <a:buChar char="•"/>
            </a:pPr>
            <a:r>
              <a:rPr lang="en-US" sz="2000" dirty="0" smtClean="0"/>
              <a:t>Scope change affects Time &amp; Cost Constraints LIKEWISE</a:t>
            </a:r>
          </a:p>
          <a:p>
            <a:pPr marL="231775" indent="-231775">
              <a:spcAft>
                <a:spcPts val="1200"/>
              </a:spcAft>
              <a:buFont typeface="Arial" panose="020B0604020202020204" pitchFamily="34" charset="0"/>
              <a:buChar char="•"/>
            </a:pPr>
            <a:r>
              <a:rPr lang="en-US" sz="2000" dirty="0" smtClean="0"/>
              <a:t>Scope change affects Quality &amp; Risk Constraints LIKEWISE or may have NO EFFECT; all depends on the nature of the change</a:t>
            </a:r>
            <a:endParaRPr lang="en-US" sz="2000" dirty="0"/>
          </a:p>
        </p:txBody>
      </p:sp>
      <p:cxnSp>
        <p:nvCxnSpPr>
          <p:cNvPr id="6" name="Straight Connector 5"/>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ooter Placeholder 4"/>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3409942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Changes to Scope</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17</a:t>
            </a:fld>
            <a:endParaRPr lang="en-US" b="1" dirty="0">
              <a:solidFill>
                <a:prstClr val="black"/>
              </a:solidFill>
            </a:endParaRPr>
          </a:p>
        </p:txBody>
      </p:sp>
      <p:sp>
        <p:nvSpPr>
          <p:cNvPr id="15" name="TextBox 14"/>
          <p:cNvSpPr txBox="1"/>
          <p:nvPr/>
        </p:nvSpPr>
        <p:spPr>
          <a:xfrm>
            <a:off x="152400" y="677776"/>
            <a:ext cx="8839200" cy="3416320"/>
          </a:xfrm>
          <a:prstGeom prst="rect">
            <a:avLst/>
          </a:prstGeom>
          <a:noFill/>
        </p:spPr>
        <p:txBody>
          <a:bodyPr wrap="square" rtlCol="0">
            <a:spAutoFit/>
          </a:bodyPr>
          <a:lstStyle/>
          <a:p>
            <a:pPr algn="ctr">
              <a:spcBef>
                <a:spcPts val="600"/>
              </a:spcBef>
            </a:pPr>
            <a:r>
              <a:rPr lang="en-US" sz="2800" u="sng" dirty="0" smtClean="0">
                <a:solidFill>
                  <a:prstClr val="black"/>
                </a:solidFill>
              </a:rPr>
              <a:t>Good Change to Scope</a:t>
            </a:r>
          </a:p>
          <a:p>
            <a:pPr marL="228600" indent="-228600">
              <a:spcBef>
                <a:spcPts val="1200"/>
              </a:spcBef>
              <a:buFont typeface="Arial" panose="020B0604020202020204" pitchFamily="34" charset="0"/>
              <a:buChar char="•"/>
            </a:pPr>
            <a:r>
              <a:rPr lang="en-US" sz="2400" dirty="0">
                <a:solidFill>
                  <a:prstClr val="black"/>
                </a:solidFill>
              </a:rPr>
              <a:t>A good change makes the product better with very </a:t>
            </a:r>
            <a:r>
              <a:rPr lang="en-US" sz="2400" dirty="0" smtClean="0">
                <a:solidFill>
                  <a:prstClr val="black"/>
                </a:solidFill>
              </a:rPr>
              <a:t>little downside</a:t>
            </a:r>
            <a:r>
              <a:rPr lang="en-US" sz="2400" dirty="0">
                <a:solidFill>
                  <a:prstClr val="black"/>
                </a:solidFill>
              </a:rPr>
              <a:t>. It doesn’t cost more time in the </a:t>
            </a:r>
            <a:r>
              <a:rPr lang="en-US" sz="2400" dirty="0" smtClean="0">
                <a:solidFill>
                  <a:prstClr val="black"/>
                </a:solidFill>
              </a:rPr>
              <a:t>Schedule or more </a:t>
            </a:r>
            <a:r>
              <a:rPr lang="en-US" sz="2400" dirty="0">
                <a:solidFill>
                  <a:prstClr val="black"/>
                </a:solidFill>
              </a:rPr>
              <a:t>money from the </a:t>
            </a:r>
            <a:r>
              <a:rPr lang="en-US" sz="2400" dirty="0" smtClean="0">
                <a:solidFill>
                  <a:prstClr val="black"/>
                </a:solidFill>
              </a:rPr>
              <a:t>Budget, </a:t>
            </a:r>
            <a:r>
              <a:rPr lang="en-US" sz="2400" dirty="0">
                <a:solidFill>
                  <a:prstClr val="black"/>
                </a:solidFill>
              </a:rPr>
              <a:t>and it doesn’t </a:t>
            </a:r>
            <a:r>
              <a:rPr lang="en-US" sz="2400" dirty="0" smtClean="0">
                <a:solidFill>
                  <a:prstClr val="black"/>
                </a:solidFill>
              </a:rPr>
              <a:t>destabilize the Product or </a:t>
            </a:r>
            <a:r>
              <a:rPr lang="en-US" sz="2400" dirty="0">
                <a:solidFill>
                  <a:prstClr val="black"/>
                </a:solidFill>
              </a:rPr>
              <a:t>otherwise threaten its </a:t>
            </a:r>
            <a:r>
              <a:rPr lang="en-US" sz="2400" dirty="0" smtClean="0">
                <a:solidFill>
                  <a:prstClr val="black"/>
                </a:solidFill>
              </a:rPr>
              <a:t>Quality</a:t>
            </a:r>
          </a:p>
          <a:p>
            <a:pPr marL="228600" indent="-228600">
              <a:spcBef>
                <a:spcPts val="1200"/>
              </a:spcBef>
              <a:buFont typeface="Arial" panose="020B0604020202020204" pitchFamily="34" charset="0"/>
              <a:buChar char="•"/>
            </a:pPr>
            <a:r>
              <a:rPr lang="en-US" sz="2400" dirty="0">
                <a:solidFill>
                  <a:prstClr val="black"/>
                </a:solidFill>
              </a:rPr>
              <a:t>Good changes happen </a:t>
            </a:r>
            <a:r>
              <a:rPr lang="en-US" sz="2400" dirty="0" smtClean="0">
                <a:solidFill>
                  <a:prstClr val="black"/>
                </a:solidFill>
              </a:rPr>
              <a:t>pretty rarely </a:t>
            </a:r>
            <a:r>
              <a:rPr lang="en-US" sz="2400" dirty="0">
                <a:solidFill>
                  <a:prstClr val="black"/>
                </a:solidFill>
              </a:rPr>
              <a:t>and nearly </a:t>
            </a:r>
            <a:r>
              <a:rPr lang="en-US" sz="2400" dirty="0" smtClean="0">
                <a:solidFill>
                  <a:prstClr val="black"/>
                </a:solidFill>
              </a:rPr>
              <a:t>EVERY change </a:t>
            </a:r>
            <a:r>
              <a:rPr lang="en-US" sz="2400" dirty="0">
                <a:solidFill>
                  <a:prstClr val="black"/>
                </a:solidFill>
              </a:rPr>
              <a:t>has some impact </a:t>
            </a:r>
            <a:r>
              <a:rPr lang="en-US" sz="2400" dirty="0" smtClean="0">
                <a:solidFill>
                  <a:prstClr val="black"/>
                </a:solidFill>
              </a:rPr>
              <a:t>that should </a:t>
            </a:r>
            <a:r>
              <a:rPr lang="en-US" sz="2400" dirty="0">
                <a:solidFill>
                  <a:prstClr val="black"/>
                </a:solidFill>
              </a:rPr>
              <a:t>be fully explored </a:t>
            </a:r>
            <a:r>
              <a:rPr lang="en-US" sz="2400" dirty="0" smtClean="0">
                <a:solidFill>
                  <a:prstClr val="black"/>
                </a:solidFill>
              </a:rPr>
              <a:t>before going ahead with the change</a:t>
            </a:r>
            <a:endParaRPr lang="en-US" sz="2400" dirty="0">
              <a:solidFill>
                <a:prstClr val="black"/>
              </a:solidFill>
            </a:endParaRPr>
          </a:p>
        </p:txBody>
      </p:sp>
      <p:sp>
        <p:nvSpPr>
          <p:cNvPr id="6" name="TextBox 5"/>
          <p:cNvSpPr txBox="1"/>
          <p:nvPr/>
        </p:nvSpPr>
        <p:spPr>
          <a:xfrm>
            <a:off x="152400" y="4038600"/>
            <a:ext cx="8839200" cy="2677656"/>
          </a:xfrm>
          <a:prstGeom prst="rect">
            <a:avLst/>
          </a:prstGeom>
          <a:noFill/>
        </p:spPr>
        <p:txBody>
          <a:bodyPr wrap="square" rtlCol="0">
            <a:spAutoFit/>
          </a:bodyPr>
          <a:lstStyle/>
          <a:p>
            <a:pPr algn="ctr">
              <a:spcBef>
                <a:spcPts val="600"/>
              </a:spcBef>
            </a:pPr>
            <a:r>
              <a:rPr lang="en-US" sz="2800" u="sng" dirty="0" smtClean="0">
                <a:solidFill>
                  <a:prstClr val="black"/>
                </a:solidFill>
              </a:rPr>
              <a:t>Bad Change to Scope</a:t>
            </a:r>
          </a:p>
          <a:p>
            <a:pPr marL="228600" indent="-228600">
              <a:spcBef>
                <a:spcPts val="1200"/>
              </a:spcBef>
              <a:buFont typeface="Arial" panose="020B0604020202020204" pitchFamily="34" charset="0"/>
              <a:buChar char="•"/>
            </a:pPr>
            <a:r>
              <a:rPr lang="en-US" sz="2400" dirty="0">
                <a:solidFill>
                  <a:prstClr val="black"/>
                </a:solidFill>
              </a:rPr>
              <a:t>A </a:t>
            </a:r>
            <a:r>
              <a:rPr lang="en-US" sz="2400" dirty="0" smtClean="0">
                <a:solidFill>
                  <a:prstClr val="black"/>
                </a:solidFill>
              </a:rPr>
              <a:t>bad </a:t>
            </a:r>
            <a:r>
              <a:rPr lang="en-US" sz="2400" dirty="0">
                <a:solidFill>
                  <a:prstClr val="black"/>
                </a:solidFill>
              </a:rPr>
              <a:t>change is one that might seem from the </a:t>
            </a:r>
            <a:r>
              <a:rPr lang="en-US" sz="2400" dirty="0" smtClean="0">
                <a:solidFill>
                  <a:prstClr val="black"/>
                </a:solidFill>
              </a:rPr>
              <a:t>outside like </a:t>
            </a:r>
            <a:r>
              <a:rPr lang="en-US" sz="2400" dirty="0">
                <a:solidFill>
                  <a:prstClr val="black"/>
                </a:solidFill>
              </a:rPr>
              <a:t>a good idea but ends up making an impact on </a:t>
            </a:r>
            <a:r>
              <a:rPr lang="en-US" sz="2400" dirty="0" smtClean="0">
                <a:solidFill>
                  <a:prstClr val="black"/>
                </a:solidFill>
              </a:rPr>
              <a:t>the project constraints</a:t>
            </a:r>
          </a:p>
          <a:p>
            <a:pPr marL="228600" indent="-228600">
              <a:spcBef>
                <a:spcPts val="1200"/>
              </a:spcBef>
              <a:buFont typeface="Arial" panose="020B0604020202020204" pitchFamily="34" charset="0"/>
              <a:buChar char="•"/>
            </a:pPr>
            <a:r>
              <a:rPr lang="en-US" sz="2400" dirty="0" smtClean="0">
                <a:solidFill>
                  <a:prstClr val="black"/>
                </a:solidFill>
              </a:rPr>
              <a:t>Examples:</a:t>
            </a:r>
          </a:p>
          <a:p>
            <a:pPr marL="690563" indent="-342900">
              <a:buFontTx/>
              <a:buChar char="-"/>
            </a:pPr>
            <a:r>
              <a:rPr lang="en-US" sz="2400" dirty="0" smtClean="0">
                <a:solidFill>
                  <a:prstClr val="black"/>
                </a:solidFill>
              </a:rPr>
              <a:t>Scope Creep</a:t>
            </a:r>
          </a:p>
          <a:p>
            <a:pPr marL="690563" indent="-342900">
              <a:buFontTx/>
              <a:buChar char="-"/>
            </a:pPr>
            <a:r>
              <a:rPr lang="en-US" sz="2400" dirty="0" smtClean="0">
                <a:solidFill>
                  <a:prstClr val="black"/>
                </a:solidFill>
              </a:rPr>
              <a:t>Gold Plating</a:t>
            </a:r>
            <a:endParaRPr lang="en-US" sz="2400" dirty="0">
              <a:solidFill>
                <a:prstClr val="black"/>
              </a:solidFill>
            </a:endParaRPr>
          </a:p>
        </p:txBody>
      </p:sp>
      <p:sp>
        <p:nvSpPr>
          <p:cNvPr id="5" name="Footer Placeholder 4"/>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25065531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5">
                                            <p:txEl>
                                              <p:pRg st="2" end="2"/>
                                            </p:txEl>
                                          </p:spTgt>
                                        </p:tgtEl>
                                        <p:attrNameLst>
                                          <p:attrName>style.visibility</p:attrName>
                                        </p:attrNameLst>
                                      </p:cBhvr>
                                      <p:to>
                                        <p:strVal val="visible"/>
                                      </p:to>
                                    </p:set>
                                    <p:animEffect transition="in" filter="fade">
                                      <p:cBhvr>
                                        <p:cTn id="16" dur="500"/>
                                        <p:tgtEl>
                                          <p:spTgt spid="15">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fade">
                                      <p:cBhvr>
                                        <p:cTn id="21" dur="500"/>
                                        <p:tgtEl>
                                          <p:spTgt spid="6">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animEffect transition="in" filter="fade">
                                      <p:cBhvr>
                                        <p:cTn id="26" dur="500"/>
                                        <p:tgtEl>
                                          <p:spTgt spid="6">
                                            <p:txEl>
                                              <p:pRg st="1" end="1"/>
                                            </p:txEl>
                                          </p:spTgt>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Effect transition="in" filter="fade">
                                      <p:cBhvr>
                                        <p:cTn id="30" dur="500"/>
                                        <p:tgtEl>
                                          <p:spTgt spid="6">
                                            <p:txEl>
                                              <p:pRg st="2" end="2"/>
                                            </p:txEl>
                                          </p:spTgt>
                                        </p:tgtEl>
                                      </p:cBhvr>
                                    </p:animEffec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fade">
                                      <p:cBhvr>
                                        <p:cTn id="34" dur="500"/>
                                        <p:tgtEl>
                                          <p:spTgt spid="6">
                                            <p:txEl>
                                              <p:pRg st="3" end="3"/>
                                            </p:txEl>
                                          </p:spTgt>
                                        </p:tgtEl>
                                      </p:cBhvr>
                                    </p:animEffect>
                                  </p:childTnLst>
                                </p:cTn>
                              </p:par>
                            </p:childTnLst>
                          </p:cTn>
                        </p:par>
                        <p:par>
                          <p:cTn id="35" fill="hold">
                            <p:stCondLst>
                              <p:cond delay="1500"/>
                            </p:stCondLst>
                            <p:childTnLst>
                              <p:par>
                                <p:cTn id="36" presetID="10" presetClass="entr" presetSubtype="0" fill="hold" grpId="0" nodeType="after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P spid="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Changes to Scope</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18</a:t>
            </a:fld>
            <a:endParaRPr lang="en-US" b="1" dirty="0">
              <a:solidFill>
                <a:prstClr val="black"/>
              </a:solidFill>
            </a:endParaRPr>
          </a:p>
        </p:txBody>
      </p:sp>
      <p:sp>
        <p:nvSpPr>
          <p:cNvPr id="15" name="TextBox 14"/>
          <p:cNvSpPr txBox="1"/>
          <p:nvPr/>
        </p:nvSpPr>
        <p:spPr>
          <a:xfrm>
            <a:off x="152399" y="762000"/>
            <a:ext cx="8734425" cy="1415772"/>
          </a:xfrm>
          <a:prstGeom prst="rect">
            <a:avLst/>
          </a:prstGeom>
          <a:noFill/>
        </p:spPr>
        <p:txBody>
          <a:bodyPr wrap="square" rtlCol="0">
            <a:spAutoFit/>
          </a:bodyPr>
          <a:lstStyle/>
          <a:p>
            <a:pPr algn="ctr">
              <a:spcBef>
                <a:spcPts val="600"/>
              </a:spcBef>
            </a:pPr>
            <a:r>
              <a:rPr lang="en-US" sz="2800" u="sng" dirty="0" smtClean="0">
                <a:solidFill>
                  <a:prstClr val="black"/>
                </a:solidFill>
              </a:rPr>
              <a:t>Scope Creep – 1/2</a:t>
            </a:r>
          </a:p>
          <a:p>
            <a:pPr marL="228600" indent="-228600">
              <a:spcBef>
                <a:spcPts val="1200"/>
              </a:spcBef>
              <a:buFont typeface="Arial" panose="020B0604020202020204" pitchFamily="34" charset="0"/>
              <a:buChar char="•"/>
            </a:pPr>
            <a:r>
              <a:rPr lang="en-US" sz="2400" dirty="0" smtClean="0">
                <a:solidFill>
                  <a:prstClr val="black"/>
                </a:solidFill>
              </a:rPr>
              <a:t>The </a:t>
            </a:r>
            <a:r>
              <a:rPr lang="en-US" sz="2400" u="sng" dirty="0" smtClean="0">
                <a:solidFill>
                  <a:prstClr val="black"/>
                </a:solidFill>
              </a:rPr>
              <a:t>uncontrolled</a:t>
            </a:r>
            <a:r>
              <a:rPr lang="en-US" sz="2400" dirty="0" smtClean="0">
                <a:solidFill>
                  <a:prstClr val="black"/>
                </a:solidFill>
              </a:rPr>
              <a:t> expansion to Product Scope or Project Scope without adjustments to Time, Cost and Resources</a:t>
            </a:r>
          </a:p>
        </p:txBody>
      </p:sp>
      <p:pic>
        <p:nvPicPr>
          <p:cNvPr id="16" name="Picture 2" descr="http://www.shilpagupta4.com/wp-content/uploads/2011/08/Scope-Cree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2409824"/>
            <a:ext cx="3095625" cy="2847976"/>
          </a:xfrm>
          <a:prstGeom prst="rect">
            <a:avLst/>
          </a:prstGeom>
          <a:noFill/>
          <a:ln w="19050">
            <a:solidFill>
              <a:srgbClr val="FF0000"/>
            </a:solidFill>
          </a:ln>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152400" y="2209800"/>
            <a:ext cx="5878109" cy="4247317"/>
          </a:xfrm>
          <a:prstGeom prst="rect">
            <a:avLst/>
          </a:prstGeom>
          <a:noFill/>
        </p:spPr>
        <p:txBody>
          <a:bodyPr wrap="square" rtlCol="0">
            <a:spAutoFit/>
          </a:bodyPr>
          <a:lstStyle/>
          <a:p>
            <a:pPr marL="168275" indent="-168275">
              <a:spcBef>
                <a:spcPts val="600"/>
              </a:spcBef>
              <a:buFont typeface="Arial" panose="020B0604020202020204" pitchFamily="34" charset="0"/>
              <a:buChar char="•"/>
            </a:pPr>
            <a:r>
              <a:rPr lang="en-US" sz="2400" dirty="0" smtClean="0">
                <a:solidFill>
                  <a:prstClr val="black"/>
                </a:solidFill>
              </a:rPr>
              <a:t> Caused by:</a:t>
            </a:r>
          </a:p>
          <a:p>
            <a:pPr marL="457200" indent="-228600">
              <a:spcBef>
                <a:spcPts val="600"/>
              </a:spcBef>
              <a:buFontTx/>
              <a:buChar char="-"/>
            </a:pPr>
            <a:r>
              <a:rPr lang="en-US" sz="2400" dirty="0" smtClean="0">
                <a:solidFill>
                  <a:prstClr val="black"/>
                </a:solidFill>
              </a:rPr>
              <a:t>poor WBS Dictionary</a:t>
            </a:r>
          </a:p>
          <a:p>
            <a:pPr marL="457200" indent="-228600">
              <a:spcBef>
                <a:spcPts val="600"/>
              </a:spcBef>
              <a:buFontTx/>
              <a:buChar char="-"/>
            </a:pPr>
            <a:r>
              <a:rPr lang="en-US" sz="2400" dirty="0" smtClean="0">
                <a:solidFill>
                  <a:prstClr val="black"/>
                </a:solidFill>
              </a:rPr>
              <a:t>poor Change Control</a:t>
            </a:r>
          </a:p>
          <a:p>
            <a:pPr marL="457200" indent="-228600">
              <a:spcBef>
                <a:spcPts val="600"/>
              </a:spcBef>
              <a:buFontTx/>
              <a:buChar char="-"/>
            </a:pPr>
            <a:r>
              <a:rPr lang="en-US" sz="2400" dirty="0" smtClean="0">
                <a:solidFill>
                  <a:prstClr val="black"/>
                </a:solidFill>
              </a:rPr>
              <a:t>lack </a:t>
            </a:r>
            <a:r>
              <a:rPr lang="en-US" sz="2400" dirty="0">
                <a:solidFill>
                  <a:prstClr val="black"/>
                </a:solidFill>
              </a:rPr>
              <a:t>of proper </a:t>
            </a:r>
            <a:r>
              <a:rPr lang="en-US" sz="2400" dirty="0" smtClean="0">
                <a:solidFill>
                  <a:prstClr val="black"/>
                </a:solidFill>
              </a:rPr>
              <a:t>Initial Identification </a:t>
            </a:r>
            <a:r>
              <a:rPr lang="en-US" sz="2400" dirty="0">
                <a:solidFill>
                  <a:prstClr val="black"/>
                </a:solidFill>
              </a:rPr>
              <a:t>of what is required to bring about the project </a:t>
            </a:r>
            <a:r>
              <a:rPr lang="en-US" sz="2400" dirty="0" smtClean="0">
                <a:solidFill>
                  <a:prstClr val="black"/>
                </a:solidFill>
              </a:rPr>
              <a:t>objectives</a:t>
            </a:r>
          </a:p>
          <a:p>
            <a:pPr marL="457200" indent="-228600">
              <a:spcBef>
                <a:spcPts val="600"/>
              </a:spcBef>
              <a:buFontTx/>
              <a:buChar char="-"/>
            </a:pPr>
            <a:r>
              <a:rPr lang="en-US" sz="2400" dirty="0" smtClean="0">
                <a:solidFill>
                  <a:prstClr val="black"/>
                </a:solidFill>
              </a:rPr>
              <a:t>weak Project Manager </a:t>
            </a:r>
            <a:r>
              <a:rPr lang="en-US" sz="2400" dirty="0">
                <a:solidFill>
                  <a:prstClr val="black"/>
                </a:solidFill>
              </a:rPr>
              <a:t>or </a:t>
            </a:r>
            <a:r>
              <a:rPr lang="en-US" sz="2400" dirty="0" smtClean="0">
                <a:solidFill>
                  <a:prstClr val="black"/>
                </a:solidFill>
              </a:rPr>
              <a:t>Executive Sponsor</a:t>
            </a:r>
          </a:p>
          <a:p>
            <a:pPr marL="457200" indent="-228600">
              <a:spcBef>
                <a:spcPts val="600"/>
              </a:spcBef>
              <a:buFontTx/>
              <a:buChar char="-"/>
            </a:pPr>
            <a:r>
              <a:rPr lang="en-US" sz="2400" dirty="0" smtClean="0">
                <a:solidFill>
                  <a:prstClr val="black"/>
                </a:solidFill>
              </a:rPr>
              <a:t>poor Communication between parties</a:t>
            </a:r>
          </a:p>
          <a:p>
            <a:pPr marL="457200" indent="-228600">
              <a:spcBef>
                <a:spcPts val="600"/>
              </a:spcBef>
              <a:buFontTx/>
              <a:buChar char="-"/>
            </a:pPr>
            <a:r>
              <a:rPr lang="en-US" sz="2400" dirty="0" smtClean="0">
                <a:solidFill>
                  <a:prstClr val="black"/>
                </a:solidFill>
              </a:rPr>
              <a:t>lack </a:t>
            </a:r>
            <a:r>
              <a:rPr lang="en-US" sz="2400" dirty="0">
                <a:solidFill>
                  <a:prstClr val="black"/>
                </a:solidFill>
              </a:rPr>
              <a:t>of </a:t>
            </a:r>
            <a:r>
              <a:rPr lang="en-US" sz="2400" dirty="0" smtClean="0">
                <a:solidFill>
                  <a:prstClr val="black"/>
                </a:solidFill>
              </a:rPr>
              <a:t>Initial Product Versatility</a:t>
            </a:r>
            <a:endParaRPr lang="en-US" sz="2400" dirty="0">
              <a:solidFill>
                <a:prstClr val="black"/>
              </a:solidFill>
            </a:endParaRPr>
          </a:p>
        </p:txBody>
      </p:sp>
      <p:sp>
        <p:nvSpPr>
          <p:cNvPr id="5" name="Footer Placeholder 4"/>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3425036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8">
                                            <p:txEl>
                                              <p:pRg st="0" end="0"/>
                                            </p:txEl>
                                          </p:spTgt>
                                        </p:tgtEl>
                                        <p:attrNameLst>
                                          <p:attrName>style.visibility</p:attrName>
                                        </p:attrNameLst>
                                      </p:cBhvr>
                                      <p:to>
                                        <p:strVal val="visible"/>
                                      </p:to>
                                    </p:set>
                                    <p:animEffect transition="in" filter="fade">
                                      <p:cBhvr>
                                        <p:cTn id="21" dur="500"/>
                                        <p:tgtEl>
                                          <p:spTgt spid="18">
                                            <p:txEl>
                                              <p:pRg st="0" end="0"/>
                                            </p:txEl>
                                          </p:spTgt>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8">
                                            <p:txEl>
                                              <p:pRg st="1" end="1"/>
                                            </p:txEl>
                                          </p:spTgt>
                                        </p:tgtEl>
                                        <p:attrNameLst>
                                          <p:attrName>style.visibility</p:attrName>
                                        </p:attrNameLst>
                                      </p:cBhvr>
                                      <p:to>
                                        <p:strVal val="visible"/>
                                      </p:to>
                                    </p:set>
                                    <p:animEffect transition="in" filter="fade">
                                      <p:cBhvr>
                                        <p:cTn id="25" dur="500"/>
                                        <p:tgtEl>
                                          <p:spTgt spid="18">
                                            <p:txEl>
                                              <p:pRg st="1" end="1"/>
                                            </p:txEl>
                                          </p:spTgt>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8">
                                            <p:txEl>
                                              <p:pRg st="2" end="2"/>
                                            </p:txEl>
                                          </p:spTgt>
                                        </p:tgtEl>
                                        <p:attrNameLst>
                                          <p:attrName>style.visibility</p:attrName>
                                        </p:attrNameLst>
                                      </p:cBhvr>
                                      <p:to>
                                        <p:strVal val="visible"/>
                                      </p:to>
                                    </p:set>
                                    <p:animEffect transition="in" filter="fade">
                                      <p:cBhvr>
                                        <p:cTn id="29" dur="500"/>
                                        <p:tgtEl>
                                          <p:spTgt spid="18">
                                            <p:txEl>
                                              <p:pRg st="2" end="2"/>
                                            </p:txEl>
                                          </p:spTgt>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18">
                                            <p:txEl>
                                              <p:pRg st="3" end="3"/>
                                            </p:txEl>
                                          </p:spTgt>
                                        </p:tgtEl>
                                        <p:attrNameLst>
                                          <p:attrName>style.visibility</p:attrName>
                                        </p:attrNameLst>
                                      </p:cBhvr>
                                      <p:to>
                                        <p:strVal val="visible"/>
                                      </p:to>
                                    </p:set>
                                    <p:animEffect transition="in" filter="fade">
                                      <p:cBhvr>
                                        <p:cTn id="33" dur="500"/>
                                        <p:tgtEl>
                                          <p:spTgt spid="18">
                                            <p:txEl>
                                              <p:pRg st="3" end="3"/>
                                            </p:txEl>
                                          </p:spTgt>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18">
                                            <p:txEl>
                                              <p:pRg st="4" end="4"/>
                                            </p:txEl>
                                          </p:spTgt>
                                        </p:tgtEl>
                                        <p:attrNameLst>
                                          <p:attrName>style.visibility</p:attrName>
                                        </p:attrNameLst>
                                      </p:cBhvr>
                                      <p:to>
                                        <p:strVal val="visible"/>
                                      </p:to>
                                    </p:set>
                                    <p:animEffect transition="in" filter="fade">
                                      <p:cBhvr>
                                        <p:cTn id="37" dur="500"/>
                                        <p:tgtEl>
                                          <p:spTgt spid="18">
                                            <p:txEl>
                                              <p:pRg st="4" end="4"/>
                                            </p:txEl>
                                          </p:spTgt>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8">
                                            <p:txEl>
                                              <p:pRg st="5" end="5"/>
                                            </p:txEl>
                                          </p:spTgt>
                                        </p:tgtEl>
                                        <p:attrNameLst>
                                          <p:attrName>style.visibility</p:attrName>
                                        </p:attrNameLst>
                                      </p:cBhvr>
                                      <p:to>
                                        <p:strVal val="visible"/>
                                      </p:to>
                                    </p:set>
                                    <p:animEffect transition="in" filter="fade">
                                      <p:cBhvr>
                                        <p:cTn id="41" dur="500"/>
                                        <p:tgtEl>
                                          <p:spTgt spid="18">
                                            <p:txEl>
                                              <p:pRg st="5" end="5"/>
                                            </p:txEl>
                                          </p:spTgt>
                                        </p:tgtEl>
                                      </p:cBhvr>
                                    </p:animEffect>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18">
                                            <p:txEl>
                                              <p:pRg st="6" end="6"/>
                                            </p:txEl>
                                          </p:spTgt>
                                        </p:tgtEl>
                                        <p:attrNameLst>
                                          <p:attrName>style.visibility</p:attrName>
                                        </p:attrNameLst>
                                      </p:cBhvr>
                                      <p:to>
                                        <p:strVal val="visible"/>
                                      </p:to>
                                    </p:set>
                                    <p:animEffect transition="in" filter="fade">
                                      <p:cBhvr>
                                        <p:cTn id="45" dur="500"/>
                                        <p:tgtEl>
                                          <p:spTgt spid="1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p"/>
      <p:bldP spid="18"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Changes to Scope</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19</a:t>
            </a:fld>
            <a:endParaRPr lang="en-US" b="1" dirty="0">
              <a:solidFill>
                <a:prstClr val="black"/>
              </a:solidFill>
            </a:endParaRPr>
          </a:p>
        </p:txBody>
      </p:sp>
      <p:sp>
        <p:nvSpPr>
          <p:cNvPr id="15" name="TextBox 14"/>
          <p:cNvSpPr txBox="1"/>
          <p:nvPr/>
        </p:nvSpPr>
        <p:spPr>
          <a:xfrm>
            <a:off x="152400" y="762000"/>
            <a:ext cx="8839200" cy="3631763"/>
          </a:xfrm>
          <a:prstGeom prst="rect">
            <a:avLst/>
          </a:prstGeom>
          <a:noFill/>
        </p:spPr>
        <p:txBody>
          <a:bodyPr wrap="square" rtlCol="0">
            <a:spAutoFit/>
          </a:bodyPr>
          <a:lstStyle/>
          <a:p>
            <a:pPr algn="ctr">
              <a:spcBef>
                <a:spcPts val="600"/>
              </a:spcBef>
            </a:pPr>
            <a:r>
              <a:rPr lang="en-US" sz="2800" u="sng" dirty="0" smtClean="0">
                <a:solidFill>
                  <a:prstClr val="black"/>
                </a:solidFill>
              </a:rPr>
              <a:t>Scope Creep - 2/2</a:t>
            </a:r>
          </a:p>
          <a:p>
            <a:pPr marL="168275" indent="-168275">
              <a:spcBef>
                <a:spcPts val="600"/>
              </a:spcBef>
              <a:buFont typeface="Arial" panose="020B0604020202020204" pitchFamily="34" charset="0"/>
              <a:buChar char="•"/>
            </a:pPr>
            <a:r>
              <a:rPr lang="en-US" sz="2400" dirty="0" smtClean="0">
                <a:solidFill>
                  <a:prstClr val="black"/>
                </a:solidFill>
              </a:rPr>
              <a:t>Good WBS Dictionary prevents Scope Creep</a:t>
            </a:r>
          </a:p>
          <a:p>
            <a:pPr>
              <a:spcBef>
                <a:spcPts val="600"/>
              </a:spcBef>
            </a:pPr>
            <a:r>
              <a:rPr lang="en-US" sz="2400" dirty="0">
                <a:solidFill>
                  <a:prstClr val="black"/>
                </a:solidFill>
              </a:rPr>
              <a:t> </a:t>
            </a:r>
            <a:r>
              <a:rPr lang="en-US" sz="2400" i="1" dirty="0" smtClean="0">
                <a:solidFill>
                  <a:prstClr val="black"/>
                </a:solidFill>
              </a:rPr>
              <a:t>(WBS Dictionary provides a description of the work to be done for each WBS work package and helps make sure the resulting work matches with what is needed.  Therefore, a project manager can use the WBS Dictionary to prevent Scope Creep before work even start on the project rather than dealing with Scope Creep while the work is being done through the use of management skills and constant inspection)</a:t>
            </a:r>
          </a:p>
        </p:txBody>
      </p:sp>
      <p:sp>
        <p:nvSpPr>
          <p:cNvPr id="5" name="Footer Placeholder 4"/>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21639794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xEl>
                                              <p:pRg st="1" end="1"/>
                                            </p:txEl>
                                          </p:spTgt>
                                        </p:tgtEl>
                                        <p:attrNameLst>
                                          <p:attrName>style.visibility</p:attrName>
                                        </p:attrNameLst>
                                      </p:cBhvr>
                                      <p:to>
                                        <p:strVal val="visible"/>
                                      </p:to>
                                    </p:set>
                                    <p:animEffect transition="in" filter="fade">
                                      <p:cBhvr>
                                        <p:cTn id="10" dur="500"/>
                                        <p:tgtEl>
                                          <p:spTgt spid="1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fade">
                                      <p:cBhvr>
                                        <p:cTn id="15"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Scope Change – Nandipur Project</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a:t>
            </a:fld>
            <a:endParaRPr lang="en-US" b="1" dirty="0">
              <a:solidFill>
                <a:prstClr val="black"/>
              </a:solidFill>
            </a:endParaRPr>
          </a:p>
        </p:txBody>
      </p:sp>
      <p:cxnSp>
        <p:nvCxnSpPr>
          <p:cNvPr id="11" name="Straight Connector 10"/>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5"/>
          <p:cNvSpPr>
            <a:spLocks noGrp="1"/>
          </p:cNvSpPr>
          <p:nvPr>
            <p:ph type="ftr" sz="quarter" idx="11"/>
          </p:nvPr>
        </p:nvSpPr>
        <p:spPr/>
        <p:txBody>
          <a:bodyPr/>
          <a:lstStyle/>
          <a:p>
            <a:r>
              <a:rPr lang="en-US" smtClean="0"/>
              <a:t>MEhsanSaeed</a:t>
            </a:r>
            <a:endParaRPr lang="en-US" dirty="0"/>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5833" r="35000"/>
          <a:stretch/>
        </p:blipFill>
        <p:spPr>
          <a:xfrm>
            <a:off x="152400" y="1368011"/>
            <a:ext cx="6247752" cy="5101733"/>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1667" r="68333"/>
          <a:stretch/>
        </p:blipFill>
        <p:spPr>
          <a:xfrm>
            <a:off x="6503246" y="1878713"/>
            <a:ext cx="2500243" cy="4026540"/>
          </a:xfrm>
          <a:prstGeom prst="rect">
            <a:avLst/>
          </a:prstGeom>
        </p:spPr>
      </p:pic>
      <p:sp>
        <p:nvSpPr>
          <p:cNvPr id="15" name="TextBox 14"/>
          <p:cNvSpPr txBox="1"/>
          <p:nvPr/>
        </p:nvSpPr>
        <p:spPr>
          <a:xfrm>
            <a:off x="2588577" y="838200"/>
            <a:ext cx="3958648" cy="461665"/>
          </a:xfrm>
          <a:prstGeom prst="rect">
            <a:avLst/>
          </a:prstGeom>
          <a:noFill/>
        </p:spPr>
        <p:txBody>
          <a:bodyPr wrap="none" rtlCol="0">
            <a:spAutoFit/>
          </a:bodyPr>
          <a:lstStyle/>
          <a:p>
            <a:r>
              <a:rPr lang="en-US" sz="2400" dirty="0" smtClean="0"/>
              <a:t>Petroleum Fuel → Natural Gas</a:t>
            </a:r>
            <a:endParaRPr lang="en-US" sz="2400" dirty="0"/>
          </a:p>
        </p:txBody>
      </p:sp>
      <p:sp>
        <p:nvSpPr>
          <p:cNvPr id="18" name="TextBox 17"/>
          <p:cNvSpPr txBox="1"/>
          <p:nvPr/>
        </p:nvSpPr>
        <p:spPr>
          <a:xfrm>
            <a:off x="6934200" y="1430495"/>
            <a:ext cx="1473801" cy="461665"/>
          </a:xfrm>
          <a:prstGeom prst="rect">
            <a:avLst/>
          </a:prstGeom>
          <a:noFill/>
        </p:spPr>
        <p:txBody>
          <a:bodyPr wrap="none" rtlCol="0">
            <a:spAutoFit/>
          </a:bodyPr>
          <a:lstStyle/>
          <a:p>
            <a:r>
              <a:rPr lang="en-US" sz="2400" dirty="0" smtClean="0"/>
              <a:t>Fuel Tanks</a:t>
            </a:r>
            <a:endParaRPr lang="en-US" sz="2400" dirty="0"/>
          </a:p>
        </p:txBody>
      </p:sp>
    </p:spTree>
    <p:extLst>
      <p:ext uri="{BB962C8B-B14F-4D97-AF65-F5344CB8AC3E}">
        <p14:creationId xmlns:p14="http://schemas.microsoft.com/office/powerpoint/2010/main" val="18304577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Changes to Scope</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20</a:t>
            </a:fld>
            <a:endParaRPr lang="en-US" b="1" dirty="0">
              <a:solidFill>
                <a:prstClr val="black"/>
              </a:solidFill>
            </a:endParaRPr>
          </a:p>
        </p:txBody>
      </p:sp>
      <p:sp>
        <p:nvSpPr>
          <p:cNvPr id="15" name="TextBox 14"/>
          <p:cNvSpPr txBox="1"/>
          <p:nvPr/>
        </p:nvSpPr>
        <p:spPr>
          <a:xfrm>
            <a:off x="152400" y="810128"/>
            <a:ext cx="6248400" cy="1785104"/>
          </a:xfrm>
          <a:prstGeom prst="rect">
            <a:avLst/>
          </a:prstGeom>
          <a:noFill/>
        </p:spPr>
        <p:txBody>
          <a:bodyPr wrap="square" rtlCol="0">
            <a:spAutoFit/>
          </a:bodyPr>
          <a:lstStyle/>
          <a:p>
            <a:pPr algn="ctr">
              <a:spcBef>
                <a:spcPts val="1200"/>
              </a:spcBef>
            </a:pPr>
            <a:r>
              <a:rPr lang="en-US" sz="2800" u="sng" dirty="0" smtClean="0">
                <a:solidFill>
                  <a:prstClr val="black"/>
                </a:solidFill>
              </a:rPr>
              <a:t>Gold Plating – 1/2</a:t>
            </a:r>
          </a:p>
          <a:p>
            <a:pPr marL="228600" indent="-228600">
              <a:spcBef>
                <a:spcPts val="1200"/>
              </a:spcBef>
              <a:buFont typeface="Arial" panose="020B0604020202020204" pitchFamily="34" charset="0"/>
              <a:buChar char="•"/>
            </a:pPr>
            <a:r>
              <a:rPr lang="en-US" sz="2400" dirty="0" smtClean="0">
                <a:solidFill>
                  <a:prstClr val="black"/>
                </a:solidFill>
              </a:rPr>
              <a:t>Giving </a:t>
            </a:r>
            <a:r>
              <a:rPr lang="en-US" sz="2400" dirty="0">
                <a:solidFill>
                  <a:prstClr val="black"/>
                </a:solidFill>
              </a:rPr>
              <a:t>the customer extras (e.g</a:t>
            </a:r>
            <a:r>
              <a:rPr lang="en-US" sz="2400" dirty="0" smtClean="0">
                <a:solidFill>
                  <a:prstClr val="black"/>
                </a:solidFill>
              </a:rPr>
              <a:t>. </a:t>
            </a:r>
            <a:r>
              <a:rPr lang="en-US" sz="2400" dirty="0">
                <a:solidFill>
                  <a:prstClr val="black"/>
                </a:solidFill>
              </a:rPr>
              <a:t>extra functionality, </a:t>
            </a:r>
            <a:r>
              <a:rPr lang="en-US" sz="2400" dirty="0" smtClean="0">
                <a:solidFill>
                  <a:prstClr val="black"/>
                </a:solidFill>
              </a:rPr>
              <a:t>higher Quality components</a:t>
            </a:r>
            <a:r>
              <a:rPr lang="en-US" sz="2400" dirty="0">
                <a:solidFill>
                  <a:prstClr val="black"/>
                </a:solidFill>
              </a:rPr>
              <a:t>, extra </a:t>
            </a:r>
            <a:r>
              <a:rPr lang="en-US" sz="2400" dirty="0" smtClean="0">
                <a:solidFill>
                  <a:prstClr val="black"/>
                </a:solidFill>
              </a:rPr>
              <a:t>Scope, </a:t>
            </a:r>
            <a:r>
              <a:rPr lang="en-US" sz="2400" dirty="0">
                <a:solidFill>
                  <a:prstClr val="black"/>
                </a:solidFill>
              </a:rPr>
              <a:t>or better </a:t>
            </a:r>
            <a:r>
              <a:rPr lang="en-US" sz="2400" dirty="0" smtClean="0">
                <a:solidFill>
                  <a:prstClr val="black"/>
                </a:solidFill>
              </a:rPr>
              <a:t>Performance)</a:t>
            </a:r>
            <a:endParaRPr lang="en-US" sz="2400" i="1" dirty="0" smtClean="0">
              <a:solidFill>
                <a:prstClr val="black"/>
              </a:solidFill>
            </a:endParaRPr>
          </a:p>
        </p:txBody>
      </p:sp>
      <p:sp>
        <p:nvSpPr>
          <p:cNvPr id="9" name="TextBox 8"/>
          <p:cNvSpPr txBox="1"/>
          <p:nvPr/>
        </p:nvSpPr>
        <p:spPr>
          <a:xfrm>
            <a:off x="152400" y="3048000"/>
            <a:ext cx="8839200" cy="3293209"/>
          </a:xfrm>
          <a:prstGeom prst="rect">
            <a:avLst/>
          </a:prstGeom>
          <a:noFill/>
        </p:spPr>
        <p:txBody>
          <a:bodyPr wrap="square" rtlCol="0">
            <a:spAutoFit/>
          </a:bodyPr>
          <a:lstStyle/>
          <a:p>
            <a:pPr marL="228600" indent="-228600">
              <a:spcBef>
                <a:spcPts val="1200"/>
              </a:spcBef>
              <a:buFont typeface="Arial" panose="020B0604020202020204" pitchFamily="34" charset="0"/>
              <a:buChar char="•"/>
            </a:pPr>
            <a:r>
              <a:rPr lang="en-US" sz="2400" dirty="0" smtClean="0">
                <a:solidFill>
                  <a:prstClr val="black"/>
                </a:solidFill>
              </a:rPr>
              <a:t>Manifests in the “exceeding” part of a company’s policy of "meeting </a:t>
            </a:r>
            <a:r>
              <a:rPr lang="en-US" sz="2400" dirty="0">
                <a:solidFill>
                  <a:prstClr val="black"/>
                </a:solidFill>
              </a:rPr>
              <a:t>and exceeding </a:t>
            </a:r>
            <a:r>
              <a:rPr lang="en-US" sz="2400" dirty="0" smtClean="0">
                <a:solidFill>
                  <a:prstClr val="black"/>
                </a:solidFill>
              </a:rPr>
              <a:t>the customers</a:t>
            </a:r>
            <a:r>
              <a:rPr lang="en-US" sz="2400" dirty="0">
                <a:solidFill>
                  <a:prstClr val="black"/>
                </a:solidFill>
              </a:rPr>
              <a:t>' </a:t>
            </a:r>
            <a:r>
              <a:rPr lang="en-US" sz="2400" dirty="0" smtClean="0">
                <a:solidFill>
                  <a:prstClr val="black"/>
                </a:solidFill>
              </a:rPr>
              <a:t>expectations”</a:t>
            </a:r>
            <a:endParaRPr lang="en-US" sz="2400" dirty="0">
              <a:solidFill>
                <a:prstClr val="black"/>
              </a:solidFill>
            </a:endParaRPr>
          </a:p>
          <a:p>
            <a:pPr marL="228600" indent="-228600">
              <a:spcBef>
                <a:spcPts val="1200"/>
              </a:spcBef>
              <a:buFont typeface="Arial" panose="020B0604020202020204" pitchFamily="34" charset="0"/>
              <a:buChar char="•"/>
            </a:pPr>
            <a:r>
              <a:rPr lang="en-US" sz="2400" dirty="0" smtClean="0">
                <a:solidFill>
                  <a:prstClr val="black"/>
                </a:solidFill>
              </a:rPr>
              <a:t>Gold </a:t>
            </a:r>
            <a:r>
              <a:rPr lang="en-US" sz="2400" dirty="0">
                <a:solidFill>
                  <a:prstClr val="black"/>
                </a:solidFill>
              </a:rPr>
              <a:t>plating </a:t>
            </a:r>
            <a:r>
              <a:rPr lang="en-US" sz="2400" dirty="0" smtClean="0">
                <a:solidFill>
                  <a:prstClr val="black"/>
                </a:solidFill>
              </a:rPr>
              <a:t>often results from:</a:t>
            </a:r>
          </a:p>
          <a:p>
            <a:pPr marL="457200" indent="-228600">
              <a:spcBef>
                <a:spcPts val="1200"/>
              </a:spcBef>
              <a:buFontTx/>
              <a:buChar char="-"/>
            </a:pPr>
            <a:r>
              <a:rPr lang="en-US" sz="2400" dirty="0" smtClean="0">
                <a:solidFill>
                  <a:prstClr val="black"/>
                </a:solidFill>
              </a:rPr>
              <a:t>project team's impression, or fear, </a:t>
            </a:r>
            <a:r>
              <a:rPr lang="en-US" sz="2400" dirty="0">
                <a:solidFill>
                  <a:prstClr val="black"/>
                </a:solidFill>
              </a:rPr>
              <a:t>of </a:t>
            </a:r>
            <a:r>
              <a:rPr lang="en-US" sz="2400" dirty="0" smtClean="0">
                <a:solidFill>
                  <a:prstClr val="black"/>
                </a:solidFill>
              </a:rPr>
              <a:t>customer’s expectations</a:t>
            </a:r>
          </a:p>
          <a:p>
            <a:pPr marL="457200" indent="-228600">
              <a:spcBef>
                <a:spcPts val="1200"/>
              </a:spcBef>
              <a:buFontTx/>
              <a:buChar char="-"/>
            </a:pPr>
            <a:r>
              <a:rPr lang="en-US" sz="2400" dirty="0" smtClean="0">
                <a:solidFill>
                  <a:prstClr val="black"/>
                </a:solidFill>
              </a:rPr>
              <a:t>previous projects which did not meet customer’s requirements</a:t>
            </a:r>
          </a:p>
          <a:p>
            <a:pPr marL="457200" indent="-228600">
              <a:spcBef>
                <a:spcPts val="1200"/>
              </a:spcBef>
              <a:buFontTx/>
              <a:buChar char="-"/>
            </a:pPr>
            <a:r>
              <a:rPr lang="en-US" sz="2400" dirty="0" smtClean="0">
                <a:solidFill>
                  <a:prstClr val="black"/>
                </a:solidFill>
              </a:rPr>
              <a:t>a </a:t>
            </a:r>
            <a:r>
              <a:rPr lang="en-US" sz="2400" dirty="0">
                <a:solidFill>
                  <a:prstClr val="black"/>
                </a:solidFill>
              </a:rPr>
              <a:t>team member's efforts to do the </a:t>
            </a:r>
            <a:r>
              <a:rPr lang="en-US" sz="2400" dirty="0" smtClean="0">
                <a:solidFill>
                  <a:prstClr val="black"/>
                </a:solidFill>
              </a:rPr>
              <a:t>best, or to demonstrate how well he/she is doing </a:t>
            </a:r>
            <a:r>
              <a:rPr lang="en-US" sz="2400" i="1" dirty="0" smtClean="0">
                <a:solidFill>
                  <a:prstClr val="black"/>
                </a:solidFill>
              </a:rPr>
              <a:t>(this is unplanned or inadvertent gold plating)</a:t>
            </a:r>
          </a:p>
        </p:txBody>
      </p:sp>
      <p:grpSp>
        <p:nvGrpSpPr>
          <p:cNvPr id="11" name="Group 10"/>
          <p:cNvGrpSpPr/>
          <p:nvPr/>
        </p:nvGrpSpPr>
        <p:grpSpPr>
          <a:xfrm>
            <a:off x="6324600" y="1127643"/>
            <a:ext cx="975974" cy="1237763"/>
            <a:chOff x="6578214" y="1069808"/>
            <a:chExt cx="975974" cy="1237763"/>
          </a:xfrm>
        </p:grpSpPr>
        <p:pic>
          <p:nvPicPr>
            <p:cNvPr id="8" name="Picture 2" descr="Pepperoni pizza sizes"/>
            <p:cNvPicPr>
              <a:picLocks noChangeAspect="1" noChangeArrowheads="1"/>
            </p:cNvPicPr>
            <p:nvPr/>
          </p:nvPicPr>
          <p:blipFill rotWithShape="1">
            <a:blip r:embed="rId3">
              <a:extLst>
                <a:ext uri="{28A0092B-C50C-407E-A947-70E740481C1C}">
                  <a14:useLocalDpi xmlns:a14="http://schemas.microsoft.com/office/drawing/2010/main" val="0"/>
                </a:ext>
              </a:extLst>
            </a:blip>
            <a:srcRect l="28657" t="12666" r="45727" b="37334"/>
            <a:stretch/>
          </p:blipFill>
          <p:spPr bwMode="auto">
            <a:xfrm>
              <a:off x="6578214" y="1069808"/>
              <a:ext cx="975973" cy="9525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578215" y="1981200"/>
              <a:ext cx="975973" cy="326371"/>
            </a:xfrm>
            <a:prstGeom prst="rect">
              <a:avLst/>
            </a:prstGeom>
            <a:noFill/>
          </p:spPr>
          <p:txBody>
            <a:bodyPr wrap="none" rtlCol="0">
              <a:spAutoFit/>
            </a:bodyPr>
            <a:lstStyle/>
            <a:p>
              <a:pPr>
                <a:lnSpc>
                  <a:spcPts val="1800"/>
                </a:lnSpc>
              </a:pPr>
              <a:r>
                <a:rPr lang="en-US" b="1" dirty="0" smtClean="0">
                  <a:solidFill>
                    <a:srgbClr val="0000FF"/>
                  </a:solidFill>
                </a:rPr>
                <a:t>Ordered</a:t>
              </a:r>
              <a:endParaRPr lang="en-US" b="1" dirty="0">
                <a:solidFill>
                  <a:srgbClr val="0000FF"/>
                </a:solidFill>
              </a:endParaRPr>
            </a:p>
          </p:txBody>
        </p:sp>
      </p:grpSp>
      <p:grpSp>
        <p:nvGrpSpPr>
          <p:cNvPr id="5" name="Group 4"/>
          <p:cNvGrpSpPr/>
          <p:nvPr/>
        </p:nvGrpSpPr>
        <p:grpSpPr>
          <a:xfrm>
            <a:off x="7485647" y="838200"/>
            <a:ext cx="1467853" cy="2200546"/>
            <a:chOff x="7485647" y="838200"/>
            <a:chExt cx="1467853" cy="2200546"/>
          </a:xfrm>
        </p:grpSpPr>
        <p:pic>
          <p:nvPicPr>
            <p:cNvPr id="6" name="Picture 2" descr="Pepperoni pizza sizes"/>
            <p:cNvPicPr>
              <a:picLocks noChangeAspect="1" noChangeArrowheads="1"/>
            </p:cNvPicPr>
            <p:nvPr/>
          </p:nvPicPr>
          <p:blipFill rotWithShape="1">
            <a:blip r:embed="rId3">
              <a:extLst>
                <a:ext uri="{28A0092B-C50C-407E-A947-70E740481C1C}">
                  <a14:useLocalDpi xmlns:a14="http://schemas.microsoft.com/office/drawing/2010/main" val="0"/>
                </a:ext>
              </a:extLst>
            </a:blip>
            <a:srcRect l="56000" r="5474" b="25684"/>
            <a:stretch/>
          </p:blipFill>
          <p:spPr bwMode="auto">
            <a:xfrm>
              <a:off x="7485647" y="838200"/>
              <a:ext cx="1467853" cy="141571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7658100" y="2253916"/>
              <a:ext cx="1202865" cy="784830"/>
            </a:xfrm>
            <a:prstGeom prst="rect">
              <a:avLst/>
            </a:prstGeom>
            <a:noFill/>
          </p:spPr>
          <p:txBody>
            <a:bodyPr wrap="square" rtlCol="0">
              <a:spAutoFit/>
            </a:bodyPr>
            <a:lstStyle/>
            <a:p>
              <a:pPr algn="ctr">
                <a:lnSpc>
                  <a:spcPts val="1800"/>
                </a:lnSpc>
              </a:pPr>
              <a:r>
                <a:rPr lang="en-US" b="1" dirty="0" smtClean="0">
                  <a:solidFill>
                    <a:srgbClr val="0000FF"/>
                  </a:solidFill>
                </a:rPr>
                <a:t>Delivered in same price</a:t>
              </a:r>
              <a:endParaRPr lang="en-US" b="1" dirty="0">
                <a:solidFill>
                  <a:srgbClr val="0000FF"/>
                </a:solidFill>
              </a:endParaRPr>
            </a:p>
          </p:txBody>
        </p:sp>
      </p:grpSp>
      <p:sp>
        <p:nvSpPr>
          <p:cNvPr id="13" name="Footer Placeholder 12"/>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42456149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fade">
                                      <p:cBhvr>
                                        <p:cTn id="27" dur="500"/>
                                        <p:tgtEl>
                                          <p:spTgt spid="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xEl>
                                              <p:pRg st="1" end="1"/>
                                            </p:txEl>
                                          </p:spTgt>
                                        </p:tgtEl>
                                        <p:attrNameLst>
                                          <p:attrName>style.visibility</p:attrName>
                                        </p:attrNameLst>
                                      </p:cBhvr>
                                      <p:to>
                                        <p:strVal val="visible"/>
                                      </p:to>
                                    </p:set>
                                    <p:animEffect transition="in" filter="fade">
                                      <p:cBhvr>
                                        <p:cTn id="32" dur="500"/>
                                        <p:tgtEl>
                                          <p:spTgt spid="9">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xEl>
                                              <p:pRg st="2" end="2"/>
                                            </p:txEl>
                                          </p:spTgt>
                                        </p:tgtEl>
                                        <p:attrNameLst>
                                          <p:attrName>style.visibility</p:attrName>
                                        </p:attrNameLst>
                                      </p:cBhvr>
                                      <p:to>
                                        <p:strVal val="visible"/>
                                      </p:to>
                                    </p:set>
                                    <p:animEffect transition="in" filter="fade">
                                      <p:cBhvr>
                                        <p:cTn id="37" dur="500"/>
                                        <p:tgtEl>
                                          <p:spTgt spid="9">
                                            <p:txEl>
                                              <p:pRg st="2" end="2"/>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
                                            <p:txEl>
                                              <p:pRg st="3" end="3"/>
                                            </p:txEl>
                                          </p:spTgt>
                                        </p:tgtEl>
                                        <p:attrNameLst>
                                          <p:attrName>style.visibility</p:attrName>
                                        </p:attrNameLst>
                                      </p:cBhvr>
                                      <p:to>
                                        <p:strVal val="visible"/>
                                      </p:to>
                                    </p:set>
                                    <p:animEffect transition="in" filter="fade">
                                      <p:cBhvr>
                                        <p:cTn id="40" dur="500"/>
                                        <p:tgtEl>
                                          <p:spTgt spid="9">
                                            <p:txEl>
                                              <p:pRg st="3" end="3"/>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9">
                                            <p:txEl>
                                              <p:pRg st="4" end="4"/>
                                            </p:txEl>
                                          </p:spTgt>
                                        </p:tgtEl>
                                        <p:attrNameLst>
                                          <p:attrName>style.visibility</p:attrName>
                                        </p:attrNameLst>
                                      </p:cBhvr>
                                      <p:to>
                                        <p:strVal val="visible"/>
                                      </p:to>
                                    </p:set>
                                    <p:animEffect transition="in" filter="fade">
                                      <p:cBhvr>
                                        <p:cTn id="43"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p"/>
      <p:bldP spid="9"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rPr>
              <a:t>Changes to Scope</a:t>
            </a: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21</a:t>
            </a:fld>
            <a:endParaRPr lang="en-US" b="1" dirty="0">
              <a:solidFill>
                <a:prstClr val="black"/>
              </a:solidFill>
            </a:endParaRPr>
          </a:p>
        </p:txBody>
      </p:sp>
      <p:sp>
        <p:nvSpPr>
          <p:cNvPr id="15" name="TextBox 14"/>
          <p:cNvSpPr txBox="1"/>
          <p:nvPr/>
        </p:nvSpPr>
        <p:spPr>
          <a:xfrm>
            <a:off x="152400" y="1538008"/>
            <a:ext cx="8839200" cy="2831544"/>
          </a:xfrm>
          <a:prstGeom prst="rect">
            <a:avLst/>
          </a:prstGeom>
          <a:noFill/>
        </p:spPr>
        <p:txBody>
          <a:bodyPr wrap="square" rtlCol="0">
            <a:spAutoFit/>
          </a:bodyPr>
          <a:lstStyle/>
          <a:p>
            <a:pPr marL="228600" indent="-228600">
              <a:spcBef>
                <a:spcPts val="1200"/>
              </a:spcBef>
              <a:buFont typeface="Arial" panose="020B0604020202020204" pitchFamily="34" charset="0"/>
              <a:buChar char="•"/>
            </a:pPr>
            <a:r>
              <a:rPr lang="en-US" sz="2400" dirty="0" smtClean="0">
                <a:solidFill>
                  <a:prstClr val="black"/>
                </a:solidFill>
              </a:rPr>
              <a:t>The </a:t>
            </a:r>
            <a:r>
              <a:rPr lang="en-US" sz="2400" dirty="0">
                <a:solidFill>
                  <a:prstClr val="black"/>
                </a:solidFill>
              </a:rPr>
              <a:t>project might not call for the best</a:t>
            </a:r>
            <a:r>
              <a:rPr lang="en-US" sz="2400" dirty="0" smtClean="0">
                <a:solidFill>
                  <a:prstClr val="black"/>
                </a:solidFill>
              </a:rPr>
              <a:t>, </a:t>
            </a:r>
            <a:r>
              <a:rPr lang="en-US" sz="2400" dirty="0">
                <a:solidFill>
                  <a:prstClr val="black"/>
                </a:solidFill>
              </a:rPr>
              <a:t>just what was asked </a:t>
            </a:r>
            <a:r>
              <a:rPr lang="en-US" sz="2400" dirty="0" smtClean="0">
                <a:solidFill>
                  <a:prstClr val="black"/>
                </a:solidFill>
              </a:rPr>
              <a:t>for. </a:t>
            </a:r>
            <a:r>
              <a:rPr lang="en-US" sz="2400" dirty="0">
                <a:solidFill>
                  <a:prstClr val="black"/>
                </a:solidFill>
              </a:rPr>
              <a:t>Therefore, the project manager must be on the lookout for team members providing extra </a:t>
            </a:r>
            <a:r>
              <a:rPr lang="en-US" sz="2400" dirty="0" smtClean="0">
                <a:solidFill>
                  <a:prstClr val="black"/>
                </a:solidFill>
              </a:rPr>
              <a:t>Functionality, </a:t>
            </a:r>
            <a:r>
              <a:rPr lang="en-US" sz="2400" dirty="0">
                <a:solidFill>
                  <a:prstClr val="black"/>
                </a:solidFill>
              </a:rPr>
              <a:t>extra </a:t>
            </a:r>
            <a:r>
              <a:rPr lang="en-US" sz="2400" dirty="0" smtClean="0">
                <a:solidFill>
                  <a:prstClr val="black"/>
                </a:solidFill>
              </a:rPr>
              <a:t>Work, </a:t>
            </a:r>
            <a:r>
              <a:rPr lang="en-US" sz="2400" dirty="0">
                <a:solidFill>
                  <a:prstClr val="black"/>
                </a:solidFill>
              </a:rPr>
              <a:t>or higher </a:t>
            </a:r>
            <a:r>
              <a:rPr lang="en-US" sz="2400" dirty="0" smtClean="0">
                <a:solidFill>
                  <a:prstClr val="black"/>
                </a:solidFill>
              </a:rPr>
              <a:t>Quality than </a:t>
            </a:r>
            <a:r>
              <a:rPr lang="en-US" sz="2400" dirty="0">
                <a:solidFill>
                  <a:prstClr val="black"/>
                </a:solidFill>
              </a:rPr>
              <a:t>is required for the </a:t>
            </a:r>
            <a:r>
              <a:rPr lang="en-US" sz="2400" dirty="0" smtClean="0">
                <a:solidFill>
                  <a:prstClr val="black"/>
                </a:solidFill>
              </a:rPr>
              <a:t>project</a:t>
            </a:r>
          </a:p>
          <a:p>
            <a:pPr marL="228600" indent="-228600">
              <a:spcBef>
                <a:spcPts val="1200"/>
              </a:spcBef>
              <a:buFont typeface="Arial" panose="020B0604020202020204" pitchFamily="34" charset="0"/>
              <a:buChar char="•"/>
            </a:pPr>
            <a:r>
              <a:rPr lang="en-US" sz="2400" dirty="0">
                <a:solidFill>
                  <a:prstClr val="black"/>
                </a:solidFill>
              </a:rPr>
              <a:t>Since most projects have difficulty meeting the Project Objectives, all available effort should go into achieving those objectives, instead of gold </a:t>
            </a:r>
            <a:r>
              <a:rPr lang="en-US" sz="2400" dirty="0" smtClean="0">
                <a:solidFill>
                  <a:prstClr val="black"/>
                </a:solidFill>
              </a:rPr>
              <a:t>plating</a:t>
            </a:r>
          </a:p>
        </p:txBody>
      </p:sp>
      <p:sp>
        <p:nvSpPr>
          <p:cNvPr id="6" name="TextBox 5"/>
          <p:cNvSpPr txBox="1"/>
          <p:nvPr/>
        </p:nvSpPr>
        <p:spPr>
          <a:xfrm>
            <a:off x="1434152" y="810128"/>
            <a:ext cx="6248400" cy="523220"/>
          </a:xfrm>
          <a:prstGeom prst="rect">
            <a:avLst/>
          </a:prstGeom>
          <a:noFill/>
        </p:spPr>
        <p:txBody>
          <a:bodyPr wrap="square" rtlCol="0">
            <a:spAutoFit/>
          </a:bodyPr>
          <a:lstStyle/>
          <a:p>
            <a:pPr algn="ctr">
              <a:spcBef>
                <a:spcPts val="1200"/>
              </a:spcBef>
            </a:pPr>
            <a:r>
              <a:rPr lang="en-US" sz="2800" u="sng" dirty="0" smtClean="0">
                <a:solidFill>
                  <a:prstClr val="black"/>
                </a:solidFill>
              </a:rPr>
              <a:t>Gold Plating – 2/2</a:t>
            </a:r>
            <a:endParaRPr lang="en-US" sz="2400" i="1" dirty="0" smtClean="0">
              <a:solidFill>
                <a:prstClr val="black"/>
              </a:solidFill>
            </a:endParaRPr>
          </a:p>
        </p:txBody>
      </p:sp>
      <p:sp>
        <p:nvSpPr>
          <p:cNvPr id="5" name="Footer Placeholder 4"/>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3504641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xEl>
                                              <p:pRg st="0" end="0"/>
                                            </p:txEl>
                                          </p:spTgt>
                                        </p:tgtEl>
                                        <p:attrNameLst>
                                          <p:attrName>style.visibility</p:attrName>
                                        </p:attrNameLst>
                                      </p:cBhvr>
                                      <p:to>
                                        <p:strVal val="visible"/>
                                      </p:to>
                                    </p:set>
                                    <p:animEffect transition="in" filter="fade">
                                      <p:cBhvr>
                                        <p:cTn id="10" dur="500"/>
                                        <p:tgtEl>
                                          <p:spTgt spid="15">
                                            <p:txEl>
                                              <p:pRg st="0" end="0"/>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5">
                                            <p:txEl>
                                              <p:pRg st="1" end="1"/>
                                            </p:txEl>
                                          </p:spTgt>
                                        </p:tgtEl>
                                        <p:attrNameLst>
                                          <p:attrName>style.visibility</p:attrName>
                                        </p:attrNameLst>
                                      </p:cBhvr>
                                      <p:to>
                                        <p:strVal val="visible"/>
                                      </p:to>
                                    </p:set>
                                    <p:animEffect transition="in" filter="fade">
                                      <p:cBhvr>
                                        <p:cTn id="14"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p"/>
      <p:bldP spid="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rPr>
              <a:t>Gold Plating or Scope Creep</a:t>
            </a:r>
            <a:r>
              <a:rPr lang="en-US" sz="2800" b="1" dirty="0" smtClean="0">
                <a:solidFill>
                  <a:srgbClr val="FF0000"/>
                </a:solidFill>
                <a:effectLst>
                  <a:outerShdw blurRad="38100" dist="38100" dir="2700000" algn="tl">
                    <a:srgbClr val="000000">
                      <a:alpha val="43137"/>
                    </a:srgbClr>
                  </a:outerShdw>
                </a:effectLst>
              </a:rPr>
              <a:t>? … </a:t>
            </a:r>
            <a:r>
              <a:rPr lang="en-US" sz="2800" b="1" i="1" dirty="0" smtClean="0">
                <a:solidFill>
                  <a:srgbClr val="FF0000"/>
                </a:solidFill>
                <a:effectLst>
                  <a:outerShdw blurRad="38100" dist="38100" dir="2700000" algn="tl">
                    <a:srgbClr val="000000">
                      <a:alpha val="43137"/>
                    </a:srgbClr>
                  </a:outerShdw>
                </a:effectLst>
              </a:rPr>
              <a:t>Example 1</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22</a:t>
            </a:fld>
            <a:endParaRPr lang="en-US" b="1" dirty="0">
              <a:solidFill>
                <a:prstClr val="black"/>
              </a:solidFill>
            </a:endParaRPr>
          </a:p>
        </p:txBody>
      </p:sp>
      <p:sp>
        <p:nvSpPr>
          <p:cNvPr id="15" name="TextBox 14"/>
          <p:cNvSpPr txBox="1"/>
          <p:nvPr/>
        </p:nvSpPr>
        <p:spPr>
          <a:xfrm>
            <a:off x="152400" y="762000"/>
            <a:ext cx="8839200" cy="5647700"/>
          </a:xfrm>
          <a:prstGeom prst="rect">
            <a:avLst/>
          </a:prstGeom>
          <a:noFill/>
        </p:spPr>
        <p:txBody>
          <a:bodyPr wrap="square" rtlCol="0">
            <a:spAutoFit/>
          </a:bodyPr>
          <a:lstStyle/>
          <a:p>
            <a:pPr>
              <a:spcBef>
                <a:spcPts val="600"/>
              </a:spcBef>
            </a:pPr>
            <a:r>
              <a:rPr lang="en-US" sz="2400" dirty="0" smtClean="0">
                <a:solidFill>
                  <a:srgbClr val="0000FF"/>
                </a:solidFill>
              </a:rPr>
              <a:t>Project: Develop a new computer game</a:t>
            </a:r>
          </a:p>
          <a:p>
            <a:pPr>
              <a:spcBef>
                <a:spcPts val="600"/>
              </a:spcBef>
            </a:pPr>
            <a:r>
              <a:rPr lang="en-US" sz="2400" dirty="0" smtClean="0"/>
              <a:t>Project Status: Nearing completion</a:t>
            </a:r>
          </a:p>
          <a:p>
            <a:pPr marL="2346325" indent="-2346325">
              <a:spcBef>
                <a:spcPts val="600"/>
              </a:spcBef>
            </a:pPr>
            <a:r>
              <a:rPr lang="en-US" sz="2400" dirty="0" smtClean="0"/>
              <a:t>Nature of Project: </a:t>
            </a:r>
            <a:r>
              <a:rPr lang="en-US" sz="2400" u="sng" dirty="0" smtClean="0"/>
              <a:t>Internal</a:t>
            </a:r>
            <a:r>
              <a:rPr lang="en-US" sz="2400" dirty="0" smtClean="0"/>
              <a:t>, a Computer Game Company developing a new computer game which the Company will market under its own brand name</a:t>
            </a:r>
          </a:p>
          <a:p>
            <a:pPr>
              <a:spcBef>
                <a:spcPts val="600"/>
              </a:spcBef>
            </a:pPr>
            <a:r>
              <a:rPr lang="en-US" sz="2400" u="sng" dirty="0" smtClean="0"/>
              <a:t>Situation 1</a:t>
            </a:r>
            <a:r>
              <a:rPr lang="en-US" sz="2400" dirty="0" smtClean="0"/>
              <a:t>: </a:t>
            </a:r>
            <a:r>
              <a:rPr lang="en-US" sz="2400" dirty="0" smtClean="0">
                <a:solidFill>
                  <a:srgbClr val="0070C0"/>
                </a:solidFill>
              </a:rPr>
              <a:t> </a:t>
            </a:r>
            <a:r>
              <a:rPr lang="en-US" sz="2400" dirty="0" smtClean="0"/>
              <a:t>The head of the Company’s New Programmes Dept asks the Project team for the following changes to the Project Scope:</a:t>
            </a:r>
            <a:r>
              <a:rPr lang="en-US" sz="2400" dirty="0" smtClean="0">
                <a:solidFill>
                  <a:srgbClr val="0070C0"/>
                </a:solidFill>
              </a:rPr>
              <a:t> </a:t>
            </a:r>
            <a:endParaRPr lang="en-US" sz="2400" dirty="0" smtClean="0"/>
          </a:p>
          <a:p>
            <a:pPr>
              <a:spcBef>
                <a:spcPts val="600"/>
              </a:spcBef>
            </a:pPr>
            <a:r>
              <a:rPr lang="en-US" sz="2400" i="1" dirty="0" smtClean="0">
                <a:solidFill>
                  <a:srgbClr val="0070C0"/>
                </a:solidFill>
              </a:rPr>
              <a:t>“We </a:t>
            </a:r>
            <a:r>
              <a:rPr lang="en-US" sz="2400" i="1" dirty="0">
                <a:solidFill>
                  <a:srgbClr val="0070C0"/>
                </a:solidFill>
              </a:rPr>
              <a:t>need to create a </a:t>
            </a:r>
            <a:r>
              <a:rPr lang="en-US" sz="2400" i="1" u="sng" dirty="0">
                <a:solidFill>
                  <a:srgbClr val="0070C0"/>
                </a:solidFill>
              </a:rPr>
              <a:t>screensaver</a:t>
            </a:r>
            <a:r>
              <a:rPr lang="en-US" sz="2400" i="1" dirty="0">
                <a:solidFill>
                  <a:srgbClr val="0070C0"/>
                </a:solidFill>
              </a:rPr>
              <a:t> to market </a:t>
            </a:r>
            <a:r>
              <a:rPr lang="en-US" sz="2400" i="1" dirty="0" smtClean="0">
                <a:solidFill>
                  <a:srgbClr val="0070C0"/>
                </a:solidFill>
              </a:rPr>
              <a:t>the game</a:t>
            </a:r>
            <a:r>
              <a:rPr lang="en-US" sz="2400" i="1" dirty="0">
                <a:solidFill>
                  <a:srgbClr val="0070C0"/>
                </a:solidFill>
              </a:rPr>
              <a:t>. </a:t>
            </a:r>
            <a:r>
              <a:rPr lang="en-US" sz="2400" i="1" dirty="0" smtClean="0">
                <a:solidFill>
                  <a:srgbClr val="0070C0"/>
                </a:solidFill>
              </a:rPr>
              <a:t> Let’s </a:t>
            </a:r>
            <a:r>
              <a:rPr lang="en-US" sz="2400" i="1" dirty="0">
                <a:solidFill>
                  <a:srgbClr val="0070C0"/>
                </a:solidFill>
              </a:rPr>
              <a:t>kill two birds with one stone </a:t>
            </a:r>
            <a:r>
              <a:rPr lang="en-US" sz="2400" i="1" dirty="0" smtClean="0">
                <a:solidFill>
                  <a:srgbClr val="0070C0"/>
                </a:solidFill>
              </a:rPr>
              <a:t>and test </a:t>
            </a:r>
            <a:r>
              <a:rPr lang="en-US" sz="2400" i="1" dirty="0">
                <a:solidFill>
                  <a:srgbClr val="0070C0"/>
                </a:solidFill>
              </a:rPr>
              <a:t>out a </a:t>
            </a:r>
            <a:r>
              <a:rPr lang="en-US" sz="2400" i="1" u="sng" dirty="0">
                <a:solidFill>
                  <a:srgbClr val="0070C0"/>
                </a:solidFill>
              </a:rPr>
              <a:t>brand new graphics engine</a:t>
            </a:r>
            <a:r>
              <a:rPr lang="en-US" sz="2400" i="1" dirty="0">
                <a:solidFill>
                  <a:srgbClr val="0070C0"/>
                </a:solidFill>
              </a:rPr>
              <a:t> on it. Oh</a:t>
            </a:r>
            <a:r>
              <a:rPr lang="en-US" sz="2400" i="1" dirty="0" smtClean="0">
                <a:solidFill>
                  <a:srgbClr val="0070C0"/>
                </a:solidFill>
              </a:rPr>
              <a:t>, and </a:t>
            </a:r>
            <a:r>
              <a:rPr lang="en-US" sz="2400" i="1" dirty="0">
                <a:solidFill>
                  <a:srgbClr val="0070C0"/>
                </a:solidFill>
              </a:rPr>
              <a:t>we’ll need a </a:t>
            </a:r>
            <a:r>
              <a:rPr lang="en-US" sz="2400" i="1" u="sng" dirty="0">
                <a:solidFill>
                  <a:srgbClr val="0070C0"/>
                </a:solidFill>
              </a:rPr>
              <a:t>story for the screensaver</a:t>
            </a:r>
            <a:r>
              <a:rPr lang="en-US" sz="2400" i="1" dirty="0">
                <a:solidFill>
                  <a:srgbClr val="0070C0"/>
                </a:solidFill>
              </a:rPr>
              <a:t>, </a:t>
            </a:r>
            <a:r>
              <a:rPr lang="en-US" sz="2400" i="1" dirty="0" smtClean="0">
                <a:solidFill>
                  <a:srgbClr val="0070C0"/>
                </a:solidFill>
              </a:rPr>
              <a:t>so we </a:t>
            </a:r>
            <a:r>
              <a:rPr lang="en-US" sz="2400" i="1" dirty="0">
                <a:solidFill>
                  <a:srgbClr val="0070C0"/>
                </a:solidFill>
              </a:rPr>
              <a:t>should write that too. </a:t>
            </a:r>
            <a:r>
              <a:rPr lang="en-US" sz="2400" i="1" dirty="0" smtClean="0">
                <a:solidFill>
                  <a:srgbClr val="0070C0"/>
                </a:solidFill>
              </a:rPr>
              <a:t> Of </a:t>
            </a:r>
            <a:r>
              <a:rPr lang="en-US" sz="2400" i="1" dirty="0">
                <a:solidFill>
                  <a:srgbClr val="0070C0"/>
                </a:solidFill>
              </a:rPr>
              <a:t>course we have </a:t>
            </a:r>
            <a:r>
              <a:rPr lang="en-US" sz="2400" i="1" dirty="0" smtClean="0">
                <a:solidFill>
                  <a:srgbClr val="0070C0"/>
                </a:solidFill>
              </a:rPr>
              <a:t>to </a:t>
            </a:r>
            <a:r>
              <a:rPr lang="en-US" sz="2400" i="1" u="sng" dirty="0" smtClean="0">
                <a:solidFill>
                  <a:srgbClr val="0070C0"/>
                </a:solidFill>
              </a:rPr>
              <a:t>recruit </a:t>
            </a:r>
            <a:r>
              <a:rPr lang="en-US" sz="2400" i="1" u="sng" dirty="0">
                <a:solidFill>
                  <a:srgbClr val="0070C0"/>
                </a:solidFill>
              </a:rPr>
              <a:t>some killer voice talent</a:t>
            </a:r>
            <a:r>
              <a:rPr lang="en-US" sz="2400" i="1" dirty="0">
                <a:solidFill>
                  <a:srgbClr val="0070C0"/>
                </a:solidFill>
              </a:rPr>
              <a:t> for the screensaver</a:t>
            </a:r>
            <a:r>
              <a:rPr lang="en-US" sz="2400" i="1" dirty="0" smtClean="0">
                <a:solidFill>
                  <a:srgbClr val="0070C0"/>
                </a:solidFill>
              </a:rPr>
              <a:t>.  Memorable </a:t>
            </a:r>
            <a:r>
              <a:rPr lang="en-US" sz="2400" i="1" dirty="0">
                <a:solidFill>
                  <a:srgbClr val="0070C0"/>
                </a:solidFill>
              </a:rPr>
              <a:t>names sell more </a:t>
            </a:r>
            <a:r>
              <a:rPr lang="en-US" sz="2400" i="1" dirty="0" smtClean="0">
                <a:solidFill>
                  <a:srgbClr val="0070C0"/>
                </a:solidFill>
              </a:rPr>
              <a:t>games”</a:t>
            </a:r>
          </a:p>
          <a:p>
            <a:pPr>
              <a:spcBef>
                <a:spcPts val="600"/>
              </a:spcBef>
            </a:pPr>
            <a:r>
              <a:rPr lang="en-US" sz="2400" u="sng" dirty="0"/>
              <a:t>Question</a:t>
            </a:r>
            <a:r>
              <a:rPr lang="en-US" sz="2400" dirty="0"/>
              <a:t>: </a:t>
            </a:r>
            <a:r>
              <a:rPr lang="en-US" sz="2400" dirty="0" smtClean="0"/>
              <a:t>Is </a:t>
            </a:r>
            <a:r>
              <a:rPr lang="en-US" sz="2400" dirty="0"/>
              <a:t>it a case of Gold Plating or Scope Creep? Does the change in Scope cause changes to the Schedule &amp; Cost Baselines?</a:t>
            </a:r>
            <a:r>
              <a:rPr lang="en-US" sz="2400" dirty="0">
                <a:solidFill>
                  <a:srgbClr val="0000FF"/>
                </a:solidFill>
              </a:rPr>
              <a:t>  </a:t>
            </a:r>
            <a:endParaRPr lang="en-US" sz="2400" i="1" dirty="0" smtClean="0">
              <a:solidFill>
                <a:srgbClr val="0070C0"/>
              </a:solidFill>
            </a:endParaRPr>
          </a:p>
        </p:txBody>
      </p:sp>
      <p:sp>
        <p:nvSpPr>
          <p:cNvPr id="5" name="Footer Placeholder 4"/>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3902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fade">
                                      <p:cBhvr>
                                        <p:cTn id="11" dur="500"/>
                                        <p:tgtEl>
                                          <p:spTgt spid="1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fade">
                                      <p:cBhvr>
                                        <p:cTn id="15" dur="500"/>
                                        <p:tgtEl>
                                          <p:spTgt spid="1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xEl>
                                              <p:pRg st="3" end="3"/>
                                            </p:txEl>
                                          </p:spTgt>
                                        </p:tgtEl>
                                        <p:attrNameLst>
                                          <p:attrName>style.visibility</p:attrName>
                                        </p:attrNameLst>
                                      </p:cBhvr>
                                      <p:to>
                                        <p:strVal val="visible"/>
                                      </p:to>
                                    </p:set>
                                    <p:animEffect transition="in" filter="fade">
                                      <p:cBhvr>
                                        <p:cTn id="20" dur="500"/>
                                        <p:tgtEl>
                                          <p:spTgt spid="15">
                                            <p:txEl>
                                              <p:pRg st="3" end="3"/>
                                            </p:txEl>
                                          </p:spTgt>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5">
                                            <p:txEl>
                                              <p:pRg st="4" end="4"/>
                                            </p:txEl>
                                          </p:spTgt>
                                        </p:tgtEl>
                                        <p:attrNameLst>
                                          <p:attrName>style.visibility</p:attrName>
                                        </p:attrNameLst>
                                      </p:cBhvr>
                                      <p:to>
                                        <p:strVal val="visible"/>
                                      </p:to>
                                    </p:set>
                                    <p:animEffect transition="in" filter="fade">
                                      <p:cBhvr>
                                        <p:cTn id="24" dur="500"/>
                                        <p:tgtEl>
                                          <p:spTgt spid="15">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xEl>
                                              <p:pRg st="5" end="5"/>
                                            </p:txEl>
                                          </p:spTgt>
                                        </p:tgtEl>
                                        <p:attrNameLst>
                                          <p:attrName>style.visibility</p:attrName>
                                        </p:attrNameLst>
                                      </p:cBhvr>
                                      <p:to>
                                        <p:strVal val="visible"/>
                                      </p:to>
                                    </p:set>
                                    <p:animEffect transition="in" filter="fade">
                                      <p:cBhvr>
                                        <p:cTn id="29" dur="500"/>
                                        <p:tgtEl>
                                          <p:spTgt spid="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a:solidFill>
                  <a:srgbClr val="FF0000"/>
                </a:solidFill>
                <a:effectLst>
                  <a:outerShdw blurRad="38100" dist="38100" dir="2700000" algn="tl">
                    <a:srgbClr val="000000">
                      <a:alpha val="43137"/>
                    </a:srgbClr>
                  </a:outerShdw>
                </a:effectLst>
              </a:rPr>
              <a:t>Gold Plating or Scope Creep</a:t>
            </a:r>
            <a:r>
              <a:rPr lang="en-US" sz="3200" b="1" dirty="0" smtClean="0">
                <a:solidFill>
                  <a:srgbClr val="FF0000"/>
                </a:solidFill>
                <a:effectLst>
                  <a:outerShdw blurRad="38100" dist="38100" dir="2700000" algn="tl">
                    <a:srgbClr val="000000">
                      <a:alpha val="43137"/>
                    </a:srgbClr>
                  </a:outerShdw>
                </a:effectLst>
              </a:rPr>
              <a:t>? … </a:t>
            </a:r>
            <a:r>
              <a:rPr lang="en-US" sz="3200" b="1" i="1" dirty="0" smtClean="0">
                <a:solidFill>
                  <a:srgbClr val="FF0000"/>
                </a:solidFill>
                <a:effectLst>
                  <a:outerShdw blurRad="38100" dist="38100" dir="2700000" algn="tl">
                    <a:srgbClr val="000000">
                      <a:alpha val="43137"/>
                    </a:srgbClr>
                  </a:outerShdw>
                </a:effectLst>
              </a:rPr>
              <a:t>Example 1</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23</a:t>
            </a:fld>
            <a:endParaRPr lang="en-US" b="1" dirty="0">
              <a:solidFill>
                <a:prstClr val="black"/>
              </a:solidFill>
            </a:endParaRPr>
          </a:p>
        </p:txBody>
      </p:sp>
      <p:sp>
        <p:nvSpPr>
          <p:cNvPr id="15" name="TextBox 14"/>
          <p:cNvSpPr txBox="1"/>
          <p:nvPr/>
        </p:nvSpPr>
        <p:spPr>
          <a:xfrm>
            <a:off x="152400" y="762000"/>
            <a:ext cx="8839200" cy="6017032"/>
          </a:xfrm>
          <a:prstGeom prst="rect">
            <a:avLst/>
          </a:prstGeom>
          <a:noFill/>
        </p:spPr>
        <p:txBody>
          <a:bodyPr wrap="square" rtlCol="0">
            <a:spAutoFit/>
          </a:bodyPr>
          <a:lstStyle/>
          <a:p>
            <a:pPr>
              <a:spcBef>
                <a:spcPts val="600"/>
              </a:spcBef>
            </a:pPr>
            <a:r>
              <a:rPr lang="en-US" sz="2400" dirty="0" smtClean="0">
                <a:solidFill>
                  <a:srgbClr val="0000FF"/>
                </a:solidFill>
              </a:rPr>
              <a:t>Project: Develop a new computer game</a:t>
            </a:r>
          </a:p>
          <a:p>
            <a:pPr>
              <a:spcBef>
                <a:spcPts val="600"/>
              </a:spcBef>
            </a:pPr>
            <a:r>
              <a:rPr lang="en-US" sz="2400" dirty="0" smtClean="0"/>
              <a:t>Project Status: Nearing completion</a:t>
            </a:r>
          </a:p>
          <a:p>
            <a:pPr marL="2346325" indent="-2346325">
              <a:spcBef>
                <a:spcPts val="600"/>
              </a:spcBef>
            </a:pPr>
            <a:r>
              <a:rPr lang="en-US" sz="2400" dirty="0" smtClean="0"/>
              <a:t>Nature of Project: </a:t>
            </a:r>
            <a:r>
              <a:rPr lang="en-US" sz="2400" u="sng" dirty="0" smtClean="0"/>
              <a:t>External</a:t>
            </a:r>
            <a:r>
              <a:rPr lang="en-US" sz="2400" dirty="0" smtClean="0"/>
              <a:t>, a Computer Game Company developing a new computer game for an external customer who will market the product under their (customer) brand name</a:t>
            </a:r>
          </a:p>
          <a:p>
            <a:pPr>
              <a:spcBef>
                <a:spcPts val="600"/>
              </a:spcBef>
            </a:pPr>
            <a:r>
              <a:rPr lang="en-US" sz="2400" u="sng" dirty="0" smtClean="0"/>
              <a:t>Situation 2</a:t>
            </a:r>
            <a:r>
              <a:rPr lang="en-US" sz="2400" dirty="0" smtClean="0"/>
              <a:t>: </a:t>
            </a:r>
            <a:r>
              <a:rPr lang="en-US" sz="2400" dirty="0" smtClean="0">
                <a:solidFill>
                  <a:srgbClr val="0070C0"/>
                </a:solidFill>
              </a:rPr>
              <a:t> </a:t>
            </a:r>
            <a:r>
              <a:rPr lang="en-US" sz="2400" dirty="0" smtClean="0"/>
              <a:t>The Project manager of the Computer Game Company makes the following changes to the Project Scope:</a:t>
            </a:r>
            <a:r>
              <a:rPr lang="en-US" sz="2400" dirty="0" smtClean="0">
                <a:solidFill>
                  <a:srgbClr val="0070C0"/>
                </a:solidFill>
              </a:rPr>
              <a:t> </a:t>
            </a:r>
            <a:endParaRPr lang="en-US" sz="2400" dirty="0" smtClean="0"/>
          </a:p>
          <a:p>
            <a:pPr>
              <a:spcBef>
                <a:spcPts val="600"/>
              </a:spcBef>
            </a:pPr>
            <a:r>
              <a:rPr lang="en-US" sz="2400" i="1" dirty="0" smtClean="0">
                <a:solidFill>
                  <a:srgbClr val="0070C0"/>
                </a:solidFill>
              </a:rPr>
              <a:t>“Let us create </a:t>
            </a:r>
            <a:r>
              <a:rPr lang="en-US" sz="2400" i="1" dirty="0">
                <a:solidFill>
                  <a:srgbClr val="0070C0"/>
                </a:solidFill>
              </a:rPr>
              <a:t>a </a:t>
            </a:r>
            <a:r>
              <a:rPr lang="en-US" sz="2400" i="1" u="sng" dirty="0">
                <a:solidFill>
                  <a:srgbClr val="0070C0"/>
                </a:solidFill>
              </a:rPr>
              <a:t>screensaver</a:t>
            </a:r>
            <a:r>
              <a:rPr lang="en-US" sz="2400" i="1" dirty="0">
                <a:solidFill>
                  <a:srgbClr val="0070C0"/>
                </a:solidFill>
              </a:rPr>
              <a:t> </a:t>
            </a:r>
            <a:r>
              <a:rPr lang="en-US" sz="2400" i="1" dirty="0" smtClean="0">
                <a:solidFill>
                  <a:srgbClr val="0070C0"/>
                </a:solidFill>
              </a:rPr>
              <a:t>which will help the customer market the game</a:t>
            </a:r>
            <a:r>
              <a:rPr lang="en-US" sz="2400" i="1" dirty="0">
                <a:solidFill>
                  <a:srgbClr val="0070C0"/>
                </a:solidFill>
              </a:rPr>
              <a:t>. </a:t>
            </a:r>
            <a:r>
              <a:rPr lang="en-US" sz="2400" i="1" dirty="0" smtClean="0">
                <a:solidFill>
                  <a:srgbClr val="0070C0"/>
                </a:solidFill>
              </a:rPr>
              <a:t> A </a:t>
            </a:r>
            <a:r>
              <a:rPr lang="en-US" sz="2400" i="1" u="sng" dirty="0" smtClean="0">
                <a:solidFill>
                  <a:srgbClr val="0070C0"/>
                </a:solidFill>
              </a:rPr>
              <a:t>brand </a:t>
            </a:r>
            <a:r>
              <a:rPr lang="en-US" sz="2400" i="1" u="sng" dirty="0">
                <a:solidFill>
                  <a:srgbClr val="0070C0"/>
                </a:solidFill>
              </a:rPr>
              <a:t>new graphics engine</a:t>
            </a:r>
            <a:r>
              <a:rPr lang="en-US" sz="2400" i="1" dirty="0">
                <a:solidFill>
                  <a:srgbClr val="0070C0"/>
                </a:solidFill>
              </a:rPr>
              <a:t> </a:t>
            </a:r>
            <a:r>
              <a:rPr lang="en-US" sz="2400" i="1" dirty="0" smtClean="0">
                <a:solidFill>
                  <a:srgbClr val="0070C0"/>
                </a:solidFill>
              </a:rPr>
              <a:t>will be the perfect add-on. The customer will feel really happy if we can write a </a:t>
            </a:r>
            <a:r>
              <a:rPr lang="en-US" sz="2400" i="1" u="sng" dirty="0">
                <a:solidFill>
                  <a:srgbClr val="0070C0"/>
                </a:solidFill>
              </a:rPr>
              <a:t>story for the </a:t>
            </a:r>
            <a:r>
              <a:rPr lang="en-US" sz="2400" i="1" u="sng" dirty="0" smtClean="0">
                <a:solidFill>
                  <a:srgbClr val="0070C0"/>
                </a:solidFill>
              </a:rPr>
              <a:t>screensaver</a:t>
            </a:r>
            <a:r>
              <a:rPr lang="en-US" sz="2400" i="1" dirty="0" smtClean="0">
                <a:solidFill>
                  <a:srgbClr val="0070C0"/>
                </a:solidFill>
              </a:rPr>
              <a:t>.  And if we can </a:t>
            </a:r>
            <a:r>
              <a:rPr lang="en-US" sz="2400" i="1" u="sng" dirty="0" smtClean="0">
                <a:solidFill>
                  <a:srgbClr val="0070C0"/>
                </a:solidFill>
              </a:rPr>
              <a:t>recruit </a:t>
            </a:r>
            <a:r>
              <a:rPr lang="en-US" sz="2400" i="1" u="sng" dirty="0">
                <a:solidFill>
                  <a:srgbClr val="0070C0"/>
                </a:solidFill>
              </a:rPr>
              <a:t>some killer voice talent</a:t>
            </a:r>
            <a:r>
              <a:rPr lang="en-US" sz="2400" i="1" dirty="0">
                <a:solidFill>
                  <a:srgbClr val="0070C0"/>
                </a:solidFill>
              </a:rPr>
              <a:t> for the </a:t>
            </a:r>
            <a:r>
              <a:rPr lang="en-US" sz="2400" i="1" dirty="0" smtClean="0">
                <a:solidFill>
                  <a:srgbClr val="0070C0"/>
                </a:solidFill>
              </a:rPr>
              <a:t>screensaver, we are assured of the next project from the customer.”</a:t>
            </a:r>
          </a:p>
          <a:p>
            <a:pPr>
              <a:spcBef>
                <a:spcPts val="600"/>
              </a:spcBef>
            </a:pPr>
            <a:r>
              <a:rPr lang="en-US" sz="2400" u="sng" dirty="0" smtClean="0"/>
              <a:t>Question</a:t>
            </a:r>
            <a:r>
              <a:rPr lang="en-US" sz="2400" dirty="0" smtClean="0"/>
              <a:t>: Is </a:t>
            </a:r>
            <a:r>
              <a:rPr lang="en-US" sz="2400" dirty="0"/>
              <a:t>it a case of Gold Plating or Scope Creep? Does the change in Scope cause changes to the Schedule &amp; Cost Baselines?</a:t>
            </a:r>
            <a:endParaRPr lang="en-US" sz="2400" i="1" dirty="0" smtClean="0">
              <a:solidFill>
                <a:srgbClr val="0070C0"/>
              </a:solidFill>
            </a:endParaRPr>
          </a:p>
        </p:txBody>
      </p:sp>
      <p:sp>
        <p:nvSpPr>
          <p:cNvPr id="5" name="Footer Placeholder 4"/>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3455786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fade">
                                      <p:cBhvr>
                                        <p:cTn id="11" dur="500"/>
                                        <p:tgtEl>
                                          <p:spTgt spid="1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fade">
                                      <p:cBhvr>
                                        <p:cTn id="15" dur="500"/>
                                        <p:tgtEl>
                                          <p:spTgt spid="1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xEl>
                                              <p:pRg st="3" end="3"/>
                                            </p:txEl>
                                          </p:spTgt>
                                        </p:tgtEl>
                                        <p:attrNameLst>
                                          <p:attrName>style.visibility</p:attrName>
                                        </p:attrNameLst>
                                      </p:cBhvr>
                                      <p:to>
                                        <p:strVal val="visible"/>
                                      </p:to>
                                    </p:set>
                                    <p:animEffect transition="in" filter="fade">
                                      <p:cBhvr>
                                        <p:cTn id="20" dur="500"/>
                                        <p:tgtEl>
                                          <p:spTgt spid="15">
                                            <p:txEl>
                                              <p:pRg st="3" end="3"/>
                                            </p:txEl>
                                          </p:spTgt>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5">
                                            <p:txEl>
                                              <p:pRg st="4" end="4"/>
                                            </p:txEl>
                                          </p:spTgt>
                                        </p:tgtEl>
                                        <p:attrNameLst>
                                          <p:attrName>style.visibility</p:attrName>
                                        </p:attrNameLst>
                                      </p:cBhvr>
                                      <p:to>
                                        <p:strVal val="visible"/>
                                      </p:to>
                                    </p:set>
                                    <p:animEffect transition="in" filter="fade">
                                      <p:cBhvr>
                                        <p:cTn id="24" dur="500"/>
                                        <p:tgtEl>
                                          <p:spTgt spid="15">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xEl>
                                              <p:pRg st="5" end="5"/>
                                            </p:txEl>
                                          </p:spTgt>
                                        </p:tgtEl>
                                        <p:attrNameLst>
                                          <p:attrName>style.visibility</p:attrName>
                                        </p:attrNameLst>
                                      </p:cBhvr>
                                      <p:to>
                                        <p:strVal val="visible"/>
                                      </p:to>
                                    </p:set>
                                    <p:animEffect transition="in" filter="fade">
                                      <p:cBhvr>
                                        <p:cTn id="29" dur="500"/>
                                        <p:tgtEl>
                                          <p:spTgt spid="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a:solidFill>
                  <a:srgbClr val="FF0000"/>
                </a:solidFill>
                <a:effectLst>
                  <a:outerShdw blurRad="38100" dist="38100" dir="2700000" algn="tl">
                    <a:srgbClr val="000000">
                      <a:alpha val="43137"/>
                    </a:srgbClr>
                  </a:outerShdw>
                </a:effectLst>
              </a:rPr>
              <a:t>Gold Plating or Scope Creep</a:t>
            </a:r>
            <a:r>
              <a:rPr lang="en-US" sz="3200" b="1" dirty="0" smtClean="0">
                <a:solidFill>
                  <a:srgbClr val="FF0000"/>
                </a:solidFill>
                <a:effectLst>
                  <a:outerShdw blurRad="38100" dist="38100" dir="2700000" algn="tl">
                    <a:srgbClr val="000000">
                      <a:alpha val="43137"/>
                    </a:srgbClr>
                  </a:outerShdw>
                </a:effectLst>
              </a:rPr>
              <a:t>? … </a:t>
            </a:r>
            <a:r>
              <a:rPr lang="en-US" sz="3200" b="1" i="1" dirty="0" smtClean="0">
                <a:solidFill>
                  <a:srgbClr val="FF0000"/>
                </a:solidFill>
                <a:effectLst>
                  <a:outerShdw blurRad="38100" dist="38100" dir="2700000" algn="tl">
                    <a:srgbClr val="000000">
                      <a:alpha val="43137"/>
                    </a:srgbClr>
                  </a:outerShdw>
                </a:effectLst>
              </a:rPr>
              <a:t>Example 2</a:t>
            </a:r>
            <a:endParaRPr lang="en-US" sz="3200" b="1" i="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24</a:t>
            </a:fld>
            <a:endParaRPr lang="en-US" b="1" dirty="0">
              <a:solidFill>
                <a:prstClr val="black"/>
              </a:solidFill>
            </a:endParaRPr>
          </a:p>
        </p:txBody>
      </p:sp>
      <p:sp>
        <p:nvSpPr>
          <p:cNvPr id="15" name="TextBox 14"/>
          <p:cNvSpPr txBox="1"/>
          <p:nvPr/>
        </p:nvSpPr>
        <p:spPr>
          <a:xfrm>
            <a:off x="152400" y="611872"/>
            <a:ext cx="8839200" cy="6376104"/>
          </a:xfrm>
          <a:prstGeom prst="rect">
            <a:avLst/>
          </a:prstGeom>
          <a:noFill/>
        </p:spPr>
        <p:txBody>
          <a:bodyPr wrap="square" rtlCol="0">
            <a:spAutoFit/>
          </a:bodyPr>
          <a:lstStyle/>
          <a:p>
            <a:pPr>
              <a:lnSpc>
                <a:spcPts val="2600"/>
              </a:lnSpc>
              <a:spcBef>
                <a:spcPts val="1200"/>
              </a:spcBef>
            </a:pPr>
            <a:r>
              <a:rPr lang="en-US" sz="2400" u="sng" dirty="0" smtClean="0">
                <a:solidFill>
                  <a:srgbClr val="0000FF"/>
                </a:solidFill>
              </a:rPr>
              <a:t>Project</a:t>
            </a:r>
            <a:r>
              <a:rPr lang="en-US" sz="2400" dirty="0" smtClean="0">
                <a:solidFill>
                  <a:srgbClr val="0000FF"/>
                </a:solidFill>
              </a:rPr>
              <a:t>: Develop a hotel’s Online Booking System</a:t>
            </a:r>
          </a:p>
          <a:p>
            <a:pPr>
              <a:lnSpc>
                <a:spcPts val="2600"/>
              </a:lnSpc>
              <a:spcBef>
                <a:spcPts val="1200"/>
              </a:spcBef>
            </a:pPr>
            <a:r>
              <a:rPr lang="en-US" sz="2400" u="sng" dirty="0" smtClean="0"/>
              <a:t>Situation 1</a:t>
            </a:r>
            <a:r>
              <a:rPr lang="en-US" sz="2400" dirty="0" smtClean="0"/>
              <a:t>:  The web-developer hired for the project decides </a:t>
            </a:r>
            <a:r>
              <a:rPr lang="en-US" sz="2400" dirty="0"/>
              <a:t>that it </a:t>
            </a:r>
            <a:r>
              <a:rPr lang="en-US" sz="2400" dirty="0" smtClean="0"/>
              <a:t>will be ‘</a:t>
            </a:r>
            <a:r>
              <a:rPr lang="en-US" sz="2400" dirty="0"/>
              <a:t>cool’ to display all the luxuries of the hotel just before committing a room booking transaction by the guest</a:t>
            </a:r>
            <a:r>
              <a:rPr lang="en-US" sz="2400" dirty="0" smtClean="0"/>
              <a:t>.</a:t>
            </a:r>
          </a:p>
          <a:p>
            <a:pPr>
              <a:lnSpc>
                <a:spcPts val="2600"/>
              </a:lnSpc>
              <a:spcBef>
                <a:spcPts val="1200"/>
              </a:spcBef>
            </a:pPr>
            <a:r>
              <a:rPr lang="en-US" sz="2400" dirty="0" smtClean="0"/>
              <a:t>The </a:t>
            </a:r>
            <a:r>
              <a:rPr lang="en-US" sz="2400" dirty="0"/>
              <a:t>additional work takes him two more days of implementation effort. QA team does not have a requirement to really test this </a:t>
            </a:r>
            <a:r>
              <a:rPr lang="en-US" sz="2400" dirty="0" smtClean="0"/>
              <a:t>feature.  The web-developer tests the new feature and feels exhilarated at the results.  He lays out a demonstration for the Hotel’s GM</a:t>
            </a:r>
          </a:p>
          <a:p>
            <a:pPr>
              <a:lnSpc>
                <a:spcPts val="2600"/>
              </a:lnSpc>
              <a:spcBef>
                <a:spcPts val="1200"/>
              </a:spcBef>
            </a:pPr>
            <a:r>
              <a:rPr lang="en-US" sz="2400" dirty="0" smtClean="0"/>
              <a:t>The GM is happy with the product and pleasantly surprised at the additional feature.  But he observes that the new feature adds to the guests’ booking time; besides, majority of the hotel’s guests are the second or more timer business gets who want the booking just a click away. While appreciating the work done by the web-developer, the GM asks him to remove the additional feature.</a:t>
            </a:r>
            <a:endParaRPr lang="en-US" sz="2400" dirty="0"/>
          </a:p>
          <a:p>
            <a:pPr>
              <a:lnSpc>
                <a:spcPts val="2600"/>
              </a:lnSpc>
              <a:spcBef>
                <a:spcPts val="600"/>
              </a:spcBef>
            </a:pPr>
            <a:r>
              <a:rPr lang="en-US" sz="2400" u="sng" dirty="0"/>
              <a:t>Question</a:t>
            </a:r>
            <a:r>
              <a:rPr lang="en-US" sz="2400" dirty="0"/>
              <a:t>: </a:t>
            </a:r>
            <a:r>
              <a:rPr lang="en-US" sz="2400" dirty="0" smtClean="0"/>
              <a:t>Is it a case of Gold Plating or Scope Creep? Does the change in Scope cause changes to the Schedule &amp; Cost Baselines?</a:t>
            </a:r>
          </a:p>
        </p:txBody>
      </p:sp>
      <p:sp>
        <p:nvSpPr>
          <p:cNvPr id="5" name="Footer Placeholder 4"/>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32853626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fade">
                                      <p:cBhvr>
                                        <p:cTn id="17" dur="500"/>
                                        <p:tgtEl>
                                          <p:spTgt spid="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xEl>
                                              <p:pRg st="3" end="3"/>
                                            </p:txEl>
                                          </p:spTgt>
                                        </p:tgtEl>
                                        <p:attrNameLst>
                                          <p:attrName>style.visibility</p:attrName>
                                        </p:attrNameLst>
                                      </p:cBhvr>
                                      <p:to>
                                        <p:strVal val="visible"/>
                                      </p:to>
                                    </p:set>
                                    <p:animEffect transition="in" filter="fade">
                                      <p:cBhvr>
                                        <p:cTn id="22" dur="500"/>
                                        <p:tgtEl>
                                          <p:spTgt spid="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xEl>
                                              <p:pRg st="4" end="4"/>
                                            </p:txEl>
                                          </p:spTgt>
                                        </p:tgtEl>
                                        <p:attrNameLst>
                                          <p:attrName>style.visibility</p:attrName>
                                        </p:attrNameLst>
                                      </p:cBhvr>
                                      <p:to>
                                        <p:strVal val="visible"/>
                                      </p:to>
                                    </p:set>
                                    <p:animEffect transition="in" filter="fade">
                                      <p:cBhvr>
                                        <p:cTn id="27" dur="50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rPr>
              <a:t>Gold Plating or Scope Creep</a:t>
            </a:r>
            <a:r>
              <a:rPr lang="en-US" sz="2800" b="1" dirty="0" smtClean="0">
                <a:solidFill>
                  <a:srgbClr val="FF0000"/>
                </a:solidFill>
                <a:effectLst>
                  <a:outerShdw blurRad="38100" dist="38100" dir="2700000" algn="tl">
                    <a:srgbClr val="000000">
                      <a:alpha val="43137"/>
                    </a:srgbClr>
                  </a:outerShdw>
                </a:effectLst>
              </a:rPr>
              <a:t>? … </a:t>
            </a:r>
            <a:r>
              <a:rPr lang="en-US" sz="2800" b="1" i="1" dirty="0" smtClean="0">
                <a:solidFill>
                  <a:srgbClr val="FF0000"/>
                </a:solidFill>
                <a:effectLst>
                  <a:outerShdw blurRad="38100" dist="38100" dir="2700000" algn="tl">
                    <a:srgbClr val="000000">
                      <a:alpha val="43137"/>
                    </a:srgbClr>
                  </a:outerShdw>
                </a:effectLst>
              </a:rPr>
              <a:t>Example 2</a:t>
            </a:r>
            <a:endParaRPr lang="en-US" sz="2800" b="1" i="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25</a:t>
            </a:fld>
            <a:endParaRPr lang="en-US" b="1" dirty="0">
              <a:solidFill>
                <a:prstClr val="black"/>
              </a:solidFill>
            </a:endParaRPr>
          </a:p>
        </p:txBody>
      </p:sp>
      <p:sp>
        <p:nvSpPr>
          <p:cNvPr id="15" name="TextBox 14"/>
          <p:cNvSpPr txBox="1"/>
          <p:nvPr/>
        </p:nvSpPr>
        <p:spPr>
          <a:xfrm>
            <a:off x="152400" y="762000"/>
            <a:ext cx="8839200" cy="5940088"/>
          </a:xfrm>
          <a:prstGeom prst="rect">
            <a:avLst/>
          </a:prstGeom>
          <a:noFill/>
        </p:spPr>
        <p:txBody>
          <a:bodyPr wrap="square" rtlCol="0">
            <a:spAutoFit/>
          </a:bodyPr>
          <a:lstStyle/>
          <a:p>
            <a:pPr>
              <a:spcBef>
                <a:spcPts val="1200"/>
              </a:spcBef>
            </a:pPr>
            <a:r>
              <a:rPr lang="en-US" sz="2400" u="sng" dirty="0" smtClean="0"/>
              <a:t>Situation 2</a:t>
            </a:r>
            <a:r>
              <a:rPr lang="en-US" sz="2400" dirty="0"/>
              <a:t>:  </a:t>
            </a:r>
            <a:r>
              <a:rPr lang="en-US" sz="2400" dirty="0" smtClean="0"/>
              <a:t>The web-developer has delivered the web-portal.  The GM appreciates the work and praises the developer to the hilt.  He then asks the developer to display the photo of the room being booked to show </a:t>
            </a:r>
            <a:r>
              <a:rPr lang="en-US" sz="2400" dirty="0"/>
              <a:t>all the luxuries of the </a:t>
            </a:r>
            <a:r>
              <a:rPr lang="en-US" sz="2400" dirty="0" smtClean="0"/>
              <a:t>hotel, </a:t>
            </a:r>
            <a:r>
              <a:rPr lang="en-US" sz="2400" dirty="0"/>
              <a:t>just before </a:t>
            </a:r>
            <a:r>
              <a:rPr lang="en-US" sz="2400" dirty="0" smtClean="0"/>
              <a:t>the guest commits the room </a:t>
            </a:r>
            <a:r>
              <a:rPr lang="en-US" sz="2400" dirty="0"/>
              <a:t>booking transaction by the guest</a:t>
            </a:r>
            <a:r>
              <a:rPr lang="en-US" sz="2400" dirty="0" smtClean="0"/>
              <a:t>.</a:t>
            </a:r>
          </a:p>
          <a:p>
            <a:pPr>
              <a:spcBef>
                <a:spcPts val="1200"/>
              </a:spcBef>
            </a:pPr>
            <a:r>
              <a:rPr lang="en-US" sz="2400" dirty="0" smtClean="0"/>
              <a:t>Two days later, the developer demonstrates the new feature.  The GM is overwhelmed.  He declares the developer the best available in the town.  He asks him to do it for all the rooms.  Thrilled by the praise, the developer digs in the work, not bothering to ask the GM for a Scope Change. </a:t>
            </a:r>
          </a:p>
          <a:p>
            <a:pPr>
              <a:spcBef>
                <a:spcPts val="1200"/>
              </a:spcBef>
            </a:pPr>
            <a:r>
              <a:rPr lang="en-US" sz="2400" u="sng" dirty="0"/>
              <a:t>Question</a:t>
            </a:r>
            <a:r>
              <a:rPr lang="en-US" sz="2400" dirty="0"/>
              <a:t>: </a:t>
            </a:r>
            <a:r>
              <a:rPr lang="en-US" sz="2400" dirty="0" smtClean="0"/>
              <a:t>Is </a:t>
            </a:r>
            <a:r>
              <a:rPr lang="en-US" sz="2400" dirty="0"/>
              <a:t>it a case of Gold Plating or Scope Creep? Does the change in Scope cause changes to the Schedule &amp; Cost </a:t>
            </a:r>
            <a:r>
              <a:rPr lang="en-US" sz="2400" dirty="0" smtClean="0"/>
              <a:t>Baselines?  Will the developer get the payment for extra work? If he gets it, will it be for the Change of Scope or due to goodwill of the GM? Which is the right approach?</a:t>
            </a:r>
            <a:endParaRPr lang="en-US" sz="2400" dirty="0"/>
          </a:p>
        </p:txBody>
      </p:sp>
      <p:sp>
        <p:nvSpPr>
          <p:cNvPr id="5" name="Footer Placeholder 4"/>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32723619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fade">
                                      <p:cBhvr>
                                        <p:cTn id="17"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Control Scope</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26</a:t>
            </a:fld>
            <a:endParaRPr lang="en-US" b="1" dirty="0">
              <a:solidFill>
                <a:prstClr val="black"/>
              </a:solidFill>
            </a:endParaRPr>
          </a:p>
        </p:txBody>
      </p:sp>
      <p:sp>
        <p:nvSpPr>
          <p:cNvPr id="20" name="TextBox 19"/>
          <p:cNvSpPr txBox="1"/>
          <p:nvPr/>
        </p:nvSpPr>
        <p:spPr>
          <a:xfrm>
            <a:off x="140368" y="774688"/>
            <a:ext cx="8839200" cy="2769989"/>
          </a:xfrm>
          <a:prstGeom prst="rect">
            <a:avLst/>
          </a:prstGeom>
          <a:noFill/>
        </p:spPr>
        <p:txBody>
          <a:bodyPr wrap="square" rtlCol="0">
            <a:spAutoFit/>
          </a:bodyPr>
          <a:lstStyle/>
          <a:p>
            <a:pPr marL="168275" indent="-168275">
              <a:spcBef>
                <a:spcPts val="1200"/>
              </a:spcBef>
              <a:buFont typeface="Arial" panose="020B0604020202020204" pitchFamily="34" charset="0"/>
              <a:buChar char="•"/>
            </a:pPr>
            <a:r>
              <a:rPr lang="en-US" sz="2400" dirty="0" smtClean="0">
                <a:solidFill>
                  <a:prstClr val="black"/>
                </a:solidFill>
              </a:rPr>
              <a:t>Process of monitoring the status of the Project Scope and the Product Scope, and managing changes to the Scope Baseline</a:t>
            </a:r>
          </a:p>
          <a:p>
            <a:pPr marL="168275" indent="-168275">
              <a:spcBef>
                <a:spcPts val="1200"/>
              </a:spcBef>
              <a:buFont typeface="Arial" panose="020B0604020202020204" pitchFamily="34" charset="0"/>
              <a:buChar char="•"/>
            </a:pPr>
            <a:r>
              <a:rPr lang="en-US" sz="2400" dirty="0" smtClean="0">
                <a:solidFill>
                  <a:prstClr val="black"/>
                </a:solidFill>
              </a:rPr>
              <a:t>Good Scope Control allows the Scope Baseline to be maintained throughout the Project</a:t>
            </a:r>
          </a:p>
          <a:p>
            <a:pPr marL="168275" indent="-168275">
              <a:spcBef>
                <a:spcPts val="1200"/>
              </a:spcBef>
              <a:buFont typeface="Arial" panose="020B0604020202020204" pitchFamily="34" charset="0"/>
              <a:buChar char="•"/>
            </a:pPr>
            <a:r>
              <a:rPr lang="en-US" sz="2400" dirty="0" smtClean="0">
                <a:solidFill>
                  <a:prstClr val="black"/>
                </a:solidFill>
              </a:rPr>
              <a:t>Scope Control ensures that requirements of all stakeholders are met</a:t>
            </a:r>
          </a:p>
          <a:p>
            <a:pPr marL="168275" indent="-168275">
              <a:spcBef>
                <a:spcPts val="1200"/>
              </a:spcBef>
              <a:buFont typeface="Arial" panose="020B0604020202020204" pitchFamily="34" charset="0"/>
              <a:buChar char="•"/>
            </a:pPr>
            <a:r>
              <a:rPr lang="en-US" sz="2400" dirty="0">
                <a:solidFill>
                  <a:prstClr val="black"/>
                </a:solidFill>
              </a:rPr>
              <a:t>Good Scope Control prevents Scope Creep and Gold Plating</a:t>
            </a:r>
            <a:endParaRPr lang="en-US" sz="2400" dirty="0" smtClean="0">
              <a:solidFill>
                <a:prstClr val="black"/>
              </a:solidFill>
            </a:endParaRPr>
          </a:p>
        </p:txBody>
      </p:sp>
      <p:sp>
        <p:nvSpPr>
          <p:cNvPr id="5" name="Footer Placeholder 4"/>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276394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fade">
                                      <p:cBhvr>
                                        <p:cTn id="11" dur="500"/>
                                        <p:tgtEl>
                                          <p:spTgt spid="20">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0">
                                            <p:txEl>
                                              <p:pRg st="2" end="2"/>
                                            </p:txEl>
                                          </p:spTgt>
                                        </p:tgtEl>
                                        <p:attrNameLst>
                                          <p:attrName>style.visibility</p:attrName>
                                        </p:attrNameLst>
                                      </p:cBhvr>
                                      <p:to>
                                        <p:strVal val="visible"/>
                                      </p:to>
                                    </p:set>
                                    <p:animEffect transition="in" filter="fade">
                                      <p:cBhvr>
                                        <p:cTn id="16" dur="500"/>
                                        <p:tgtEl>
                                          <p:spTgt spid="20">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0">
                                            <p:txEl>
                                              <p:pRg st="3" end="3"/>
                                            </p:txEl>
                                          </p:spTgt>
                                        </p:tgtEl>
                                        <p:attrNameLst>
                                          <p:attrName>style.visibility</p:attrName>
                                        </p:attrNameLst>
                                      </p:cBhvr>
                                      <p:to>
                                        <p:strVal val="visible"/>
                                      </p:to>
                                    </p:set>
                                    <p:animEffect transition="in" filter="fade">
                                      <p:cBhvr>
                                        <p:cTn id="21" dur="500"/>
                                        <p:tgtEl>
                                          <p:spTgt spid="2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 y="0"/>
            <a:ext cx="9089201" cy="600635"/>
          </a:xfrm>
        </p:spPr>
        <p:txBody>
          <a:bodyPr>
            <a:normAutofit/>
          </a:bodyPr>
          <a:lstStyle/>
          <a:p>
            <a:pPr algn="l"/>
            <a:r>
              <a:rPr lang="en-US" sz="3200" b="1" i="1" dirty="0" smtClean="0">
                <a:solidFill>
                  <a:srgbClr val="FF0000"/>
                </a:solidFill>
                <a:effectLst>
                  <a:outerShdw blurRad="38100" dist="38100" dir="2700000" algn="tl">
                    <a:srgbClr val="000000">
                      <a:alpha val="43137"/>
                    </a:srgbClr>
                  </a:outerShdw>
                </a:effectLst>
              </a:rPr>
              <a:t>Control Scope</a:t>
            </a:r>
            <a:r>
              <a:rPr lang="en-US" sz="2800" b="1" dirty="0" smtClean="0">
                <a:solidFill>
                  <a:srgbClr val="FF0000"/>
                </a:solidFill>
                <a:effectLst>
                  <a:outerShdw blurRad="38100" dist="38100" dir="2700000" algn="tl">
                    <a:srgbClr val="000000">
                      <a:alpha val="43137"/>
                    </a:srgbClr>
                  </a:outerShdw>
                </a:effectLst>
              </a:rPr>
              <a:t> Inputs &amp; Outputs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27</a:t>
            </a:fld>
            <a:endParaRPr lang="en-US" b="1" dirty="0">
              <a:solidFill>
                <a:prstClr val="black"/>
              </a:solidFill>
            </a:endParaRPr>
          </a:p>
        </p:txBody>
      </p:sp>
      <p:sp>
        <p:nvSpPr>
          <p:cNvPr id="6" name="Flowchart: Predefined Process 5"/>
          <p:cNvSpPr>
            <a:spLocks noChangeAspect="1"/>
          </p:cNvSpPr>
          <p:nvPr/>
        </p:nvSpPr>
        <p:spPr>
          <a:xfrm>
            <a:off x="3276600" y="2730821"/>
            <a:ext cx="2010075" cy="1346751"/>
          </a:xfrm>
          <a:prstGeom prst="flowChartPredefinedProcess">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prstClr val="black"/>
                </a:solidFill>
              </a:rPr>
              <a:t>Control Scope</a:t>
            </a:r>
            <a:endParaRPr lang="en-US" sz="2400" b="1" dirty="0">
              <a:solidFill>
                <a:prstClr val="black"/>
              </a:solidFill>
            </a:endParaRPr>
          </a:p>
        </p:txBody>
      </p:sp>
      <p:sp>
        <p:nvSpPr>
          <p:cNvPr id="14" name="TextBox 13"/>
          <p:cNvSpPr txBox="1"/>
          <p:nvPr/>
        </p:nvSpPr>
        <p:spPr>
          <a:xfrm>
            <a:off x="85289" y="2403228"/>
            <a:ext cx="2702338" cy="2308324"/>
          </a:xfrm>
          <a:prstGeom prst="rect">
            <a:avLst/>
          </a:prstGeom>
          <a:noFill/>
        </p:spPr>
        <p:txBody>
          <a:bodyPr wrap="square" rtlCol="0">
            <a:spAutoFit/>
          </a:bodyPr>
          <a:lstStyle/>
          <a:p>
            <a:pPr marL="339725" indent="-339725">
              <a:buSzPct val="90000"/>
              <a:buFont typeface="+mj-lt"/>
              <a:buAutoNum type="arabicPeriod"/>
            </a:pPr>
            <a:r>
              <a:rPr lang="en-US" sz="2400" b="1" dirty="0" smtClean="0">
                <a:solidFill>
                  <a:prstClr val="black"/>
                </a:solidFill>
              </a:rPr>
              <a:t>PMP</a:t>
            </a:r>
          </a:p>
          <a:p>
            <a:pPr marL="339725" indent="-339725">
              <a:buSzPct val="90000"/>
              <a:buFont typeface="+mj-lt"/>
              <a:buAutoNum type="arabicPeriod"/>
            </a:pPr>
            <a:r>
              <a:rPr lang="en-US" sz="2400" b="1" dirty="0" smtClean="0">
                <a:solidFill>
                  <a:prstClr val="black"/>
                </a:solidFill>
              </a:rPr>
              <a:t>PDs (w/a)</a:t>
            </a:r>
          </a:p>
          <a:p>
            <a:pPr marL="339725" indent="-339725">
              <a:buSzPct val="90000"/>
              <a:buFont typeface="+mj-lt"/>
              <a:buAutoNum type="arabicPeriod"/>
            </a:pPr>
            <a:r>
              <a:rPr lang="en-US" sz="2400" b="1" dirty="0" smtClean="0">
                <a:solidFill>
                  <a:srgbClr val="0000CC"/>
                </a:solidFill>
              </a:rPr>
              <a:t>WPD</a:t>
            </a:r>
            <a:r>
              <a:rPr lang="en-US" sz="2400" dirty="0" smtClean="0">
                <a:solidFill>
                  <a:prstClr val="black"/>
                </a:solidFill>
              </a:rPr>
              <a:t>*</a:t>
            </a:r>
          </a:p>
          <a:p>
            <a:pPr marL="339725" indent="-339725">
              <a:buSzPct val="90000"/>
              <a:buFont typeface="+mj-lt"/>
              <a:buAutoNum type="arabicPeriod"/>
            </a:pPr>
            <a:r>
              <a:rPr lang="en-US" sz="2400" b="1" dirty="0" smtClean="0">
                <a:solidFill>
                  <a:prstClr val="black"/>
                </a:solidFill>
              </a:rPr>
              <a:t>OPA</a:t>
            </a:r>
          </a:p>
          <a:p>
            <a:pPr marL="339725" indent="-339725">
              <a:buSzPct val="90000"/>
              <a:buFont typeface="+mj-lt"/>
              <a:buAutoNum type="arabicPeriod"/>
            </a:pPr>
            <a:r>
              <a:rPr lang="en-US" sz="2400" b="1" dirty="0" smtClean="0">
                <a:solidFill>
                  <a:prstClr val="black"/>
                </a:solidFill>
              </a:rPr>
              <a:t>Any Specific Input</a:t>
            </a:r>
            <a:endParaRPr lang="en-US" sz="2400" b="1" dirty="0">
              <a:solidFill>
                <a:prstClr val="black"/>
              </a:solidFill>
            </a:endParaRPr>
          </a:p>
        </p:txBody>
      </p:sp>
      <p:sp>
        <p:nvSpPr>
          <p:cNvPr id="10" name="Right Arrow 9"/>
          <p:cNvSpPr/>
          <p:nvPr/>
        </p:nvSpPr>
        <p:spPr>
          <a:xfrm>
            <a:off x="5545015" y="3124200"/>
            <a:ext cx="320352"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5" name="TextBox 14"/>
          <p:cNvSpPr txBox="1"/>
          <p:nvPr/>
        </p:nvSpPr>
        <p:spPr>
          <a:xfrm>
            <a:off x="6061075" y="2381053"/>
            <a:ext cx="3046860" cy="2677656"/>
          </a:xfrm>
          <a:prstGeom prst="rect">
            <a:avLst/>
          </a:prstGeom>
          <a:noFill/>
        </p:spPr>
        <p:txBody>
          <a:bodyPr wrap="none" rtlCol="0">
            <a:spAutoFit/>
          </a:bodyPr>
          <a:lstStyle/>
          <a:p>
            <a:pPr marL="339725" indent="-339725">
              <a:buSzPct val="90000"/>
              <a:buFont typeface="+mj-lt"/>
              <a:buAutoNum type="arabicPeriod"/>
            </a:pPr>
            <a:r>
              <a:rPr lang="en-US" sz="2400" b="1" dirty="0" smtClean="0">
                <a:solidFill>
                  <a:prstClr val="black"/>
                </a:solidFill>
              </a:rPr>
              <a:t>PMP Updates</a:t>
            </a:r>
          </a:p>
          <a:p>
            <a:pPr marL="339725" indent="-339725">
              <a:buSzPct val="90000"/>
              <a:buFont typeface="+mj-lt"/>
              <a:buAutoNum type="arabicPeriod"/>
            </a:pPr>
            <a:r>
              <a:rPr lang="en-US" sz="2400" b="1" dirty="0" smtClean="0">
                <a:solidFill>
                  <a:prstClr val="black"/>
                </a:solidFill>
              </a:rPr>
              <a:t>PD Updates</a:t>
            </a:r>
          </a:p>
          <a:p>
            <a:pPr marL="339725" indent="-339725">
              <a:buSzPct val="90000"/>
              <a:buFont typeface="+mj-lt"/>
              <a:buAutoNum type="arabicPeriod"/>
            </a:pPr>
            <a:r>
              <a:rPr lang="en-US" sz="2400" b="1" dirty="0" smtClean="0">
                <a:solidFill>
                  <a:srgbClr val="0000CC"/>
                </a:solidFill>
              </a:rPr>
              <a:t>WPI</a:t>
            </a:r>
            <a:r>
              <a:rPr lang="en-US" sz="2400" dirty="0" smtClean="0"/>
              <a:t>**</a:t>
            </a:r>
            <a:endParaRPr lang="en-US" sz="2400" dirty="0"/>
          </a:p>
          <a:p>
            <a:pPr marL="339725" indent="-339725">
              <a:buSzPct val="90000"/>
              <a:buFont typeface="+mj-lt"/>
              <a:buAutoNum type="arabicPeriod"/>
            </a:pPr>
            <a:r>
              <a:rPr lang="en-US" sz="2400" b="1" dirty="0" smtClean="0">
                <a:solidFill>
                  <a:prstClr val="black"/>
                </a:solidFill>
              </a:rPr>
              <a:t>OPA Updates</a:t>
            </a:r>
          </a:p>
          <a:p>
            <a:pPr marL="339725" indent="-339725">
              <a:buSzPct val="90000"/>
              <a:buFont typeface="+mj-lt"/>
              <a:buAutoNum type="arabicPeriod"/>
            </a:pPr>
            <a:r>
              <a:rPr lang="en-US" sz="2400" b="1" dirty="0" smtClean="0"/>
              <a:t>Any </a:t>
            </a:r>
            <a:r>
              <a:rPr lang="en-US" sz="2400" b="1" dirty="0"/>
              <a:t>Specific Output</a:t>
            </a:r>
          </a:p>
          <a:p>
            <a:pPr algn="ctr">
              <a:buSzPct val="90000"/>
            </a:pPr>
            <a:r>
              <a:rPr lang="en-US" sz="2400" b="1" dirty="0" smtClean="0">
                <a:solidFill>
                  <a:prstClr val="black"/>
                </a:solidFill>
              </a:rPr>
              <a:t>+</a:t>
            </a:r>
          </a:p>
          <a:p>
            <a:pPr marL="339725" indent="-339725">
              <a:buSzPct val="90000"/>
              <a:buFont typeface="+mj-lt"/>
              <a:buAutoNum type="arabicPeriod" startAt="5"/>
            </a:pPr>
            <a:r>
              <a:rPr lang="en-US" sz="2400" b="1" dirty="0" smtClean="0">
                <a:solidFill>
                  <a:srgbClr val="0000CC"/>
                </a:solidFill>
              </a:rPr>
              <a:t>Change Request</a:t>
            </a:r>
          </a:p>
        </p:txBody>
      </p:sp>
      <p:cxnSp>
        <p:nvCxnSpPr>
          <p:cNvPr id="19" name="Straight Connector 18"/>
          <p:cNvCxnSpPr/>
          <p:nvPr/>
        </p:nvCxnSpPr>
        <p:spPr>
          <a:xfrm>
            <a:off x="-13855" y="654424"/>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ight Arrow 19"/>
          <p:cNvSpPr/>
          <p:nvPr/>
        </p:nvSpPr>
        <p:spPr>
          <a:xfrm>
            <a:off x="2286000" y="3141771"/>
            <a:ext cx="357731"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26" name="TextBox 25"/>
          <p:cNvSpPr txBox="1"/>
          <p:nvPr/>
        </p:nvSpPr>
        <p:spPr>
          <a:xfrm>
            <a:off x="1720362" y="762495"/>
            <a:ext cx="3613638" cy="1631216"/>
          </a:xfrm>
          <a:prstGeom prst="rect">
            <a:avLst/>
          </a:prstGeom>
          <a:noFill/>
        </p:spPr>
        <p:txBody>
          <a:bodyPr wrap="square" rtlCol="0">
            <a:spAutoFit/>
          </a:bodyPr>
          <a:lstStyle/>
          <a:p>
            <a:pPr marL="176213" indent="-176213">
              <a:buSzPct val="100000"/>
              <a:buFontTx/>
              <a:buChar char="-"/>
            </a:pPr>
            <a:r>
              <a:rPr lang="en-US" sz="2000" b="1" dirty="0">
                <a:solidFill>
                  <a:srgbClr val="0000CC"/>
                </a:solidFill>
              </a:rPr>
              <a:t>Scope Mgt Plan</a:t>
            </a:r>
          </a:p>
          <a:p>
            <a:pPr marL="176213" indent="-176213">
              <a:buSzPct val="100000"/>
              <a:buFontTx/>
              <a:buChar char="-"/>
            </a:pPr>
            <a:r>
              <a:rPr lang="en-US" sz="2000" b="1" dirty="0">
                <a:solidFill>
                  <a:srgbClr val="0000CC"/>
                </a:solidFill>
              </a:rPr>
              <a:t>Scope Baseline</a:t>
            </a:r>
          </a:p>
          <a:p>
            <a:pPr marL="176213" indent="-176213">
              <a:buSzPct val="100000"/>
              <a:buFontTx/>
              <a:buChar char="-"/>
            </a:pPr>
            <a:r>
              <a:rPr lang="en-US" sz="2000" b="1" dirty="0">
                <a:solidFill>
                  <a:srgbClr val="0000CC"/>
                </a:solidFill>
              </a:rPr>
              <a:t>Change Mgt Plan</a:t>
            </a:r>
          </a:p>
          <a:p>
            <a:pPr marL="176213" indent="-176213">
              <a:buSzPct val="100000"/>
              <a:buFontTx/>
              <a:buChar char="-"/>
            </a:pPr>
            <a:r>
              <a:rPr lang="en-US" sz="2000" b="1" dirty="0" smtClean="0">
                <a:solidFill>
                  <a:srgbClr val="0000CC"/>
                </a:solidFill>
              </a:rPr>
              <a:t>Configuration </a:t>
            </a:r>
            <a:r>
              <a:rPr lang="en-US" sz="2000" b="1" dirty="0">
                <a:solidFill>
                  <a:srgbClr val="0000CC"/>
                </a:solidFill>
              </a:rPr>
              <a:t>Mgt Plan</a:t>
            </a:r>
          </a:p>
          <a:p>
            <a:pPr marL="176213" indent="-176213">
              <a:buSzPct val="100000"/>
              <a:buFontTx/>
              <a:buChar char="-"/>
            </a:pPr>
            <a:r>
              <a:rPr lang="en-US" sz="2000" b="1" dirty="0">
                <a:solidFill>
                  <a:srgbClr val="0000CC"/>
                </a:solidFill>
              </a:rPr>
              <a:t>Requirements Mgt Plan</a:t>
            </a:r>
            <a:endParaRPr lang="en-US" sz="2200" b="1" dirty="0">
              <a:solidFill>
                <a:srgbClr val="0000CC"/>
              </a:solidFill>
            </a:endParaRPr>
          </a:p>
        </p:txBody>
      </p:sp>
      <p:sp>
        <p:nvSpPr>
          <p:cNvPr id="32" name="Freeform 31"/>
          <p:cNvSpPr>
            <a:spLocks noChangeAspect="1"/>
          </p:cNvSpPr>
          <p:nvPr/>
        </p:nvSpPr>
        <p:spPr>
          <a:xfrm>
            <a:off x="890954" y="1225063"/>
            <a:ext cx="836307" cy="1260231"/>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15"/>
          <p:cNvSpPr>
            <a:spLocks noChangeAspect="1"/>
          </p:cNvSpPr>
          <p:nvPr/>
        </p:nvSpPr>
        <p:spPr>
          <a:xfrm rot="5400000">
            <a:off x="1364219" y="3400087"/>
            <a:ext cx="1889330" cy="1103094"/>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TextBox 16"/>
          <p:cNvSpPr txBox="1"/>
          <p:nvPr/>
        </p:nvSpPr>
        <p:spPr>
          <a:xfrm>
            <a:off x="436686" y="5042284"/>
            <a:ext cx="3947746" cy="707886"/>
          </a:xfrm>
          <a:prstGeom prst="rect">
            <a:avLst/>
          </a:prstGeom>
          <a:noFill/>
        </p:spPr>
        <p:txBody>
          <a:bodyPr wrap="square" rtlCol="0">
            <a:spAutoFit/>
          </a:bodyPr>
          <a:lstStyle/>
          <a:p>
            <a:pPr marL="176213" indent="-176213">
              <a:buSzPct val="100000"/>
              <a:buFontTx/>
              <a:buChar char="-"/>
            </a:pPr>
            <a:r>
              <a:rPr lang="en-US" sz="2000" b="1" dirty="0">
                <a:solidFill>
                  <a:srgbClr val="0000CC"/>
                </a:solidFill>
              </a:rPr>
              <a:t>Requirements Documentation</a:t>
            </a:r>
          </a:p>
          <a:p>
            <a:pPr marL="176213" indent="-176213">
              <a:buSzPct val="100000"/>
              <a:buFontTx/>
              <a:buChar char="-"/>
            </a:pPr>
            <a:r>
              <a:rPr lang="en-US" sz="2000" b="1" dirty="0">
                <a:solidFill>
                  <a:srgbClr val="0000CC"/>
                </a:solidFill>
              </a:rPr>
              <a:t>Requirements Traceability </a:t>
            </a:r>
            <a:r>
              <a:rPr lang="en-US" sz="2000" b="1" dirty="0" smtClean="0">
                <a:solidFill>
                  <a:srgbClr val="0000CC"/>
                </a:solidFill>
              </a:rPr>
              <a:t>Matrix</a:t>
            </a:r>
            <a:endParaRPr lang="en-US" sz="2000" b="1" dirty="0">
              <a:solidFill>
                <a:srgbClr val="0000CC"/>
              </a:solidFill>
            </a:endParaRPr>
          </a:p>
        </p:txBody>
      </p:sp>
      <p:sp>
        <p:nvSpPr>
          <p:cNvPr id="18" name="TextBox 17"/>
          <p:cNvSpPr txBox="1"/>
          <p:nvPr/>
        </p:nvSpPr>
        <p:spPr>
          <a:xfrm>
            <a:off x="4384431" y="5209383"/>
            <a:ext cx="4414823" cy="400110"/>
          </a:xfrm>
          <a:prstGeom prst="rect">
            <a:avLst/>
          </a:prstGeom>
          <a:noFill/>
        </p:spPr>
        <p:txBody>
          <a:bodyPr wrap="square" rtlCol="0">
            <a:spAutoFit/>
          </a:bodyPr>
          <a:lstStyle/>
          <a:p>
            <a:pPr marL="1587">
              <a:buSzPct val="100000"/>
            </a:pPr>
            <a:r>
              <a:rPr lang="en-US" sz="2000" b="1" dirty="0">
                <a:solidFill>
                  <a:srgbClr val="0000CC"/>
                </a:solidFill>
              </a:rPr>
              <a:t>(</a:t>
            </a:r>
            <a:r>
              <a:rPr lang="en-US" sz="2000" b="1" dirty="0" smtClean="0">
                <a:solidFill>
                  <a:srgbClr val="0000CC"/>
                </a:solidFill>
              </a:rPr>
              <a:t>from the </a:t>
            </a:r>
            <a:r>
              <a:rPr lang="en-US" sz="2000" b="1" i="1" dirty="0">
                <a:solidFill>
                  <a:srgbClr val="0000CC"/>
                </a:solidFill>
              </a:rPr>
              <a:t>Collect </a:t>
            </a:r>
            <a:r>
              <a:rPr lang="en-US" sz="2000" b="1" i="1" dirty="0" smtClean="0">
                <a:solidFill>
                  <a:srgbClr val="0000CC"/>
                </a:solidFill>
              </a:rPr>
              <a:t>Requirements</a:t>
            </a:r>
            <a:r>
              <a:rPr lang="en-US" sz="2000" b="1" dirty="0" smtClean="0">
                <a:solidFill>
                  <a:srgbClr val="0000CC"/>
                </a:solidFill>
              </a:rPr>
              <a:t> process)</a:t>
            </a:r>
            <a:endParaRPr lang="en-US" sz="2000" b="1" dirty="0">
              <a:solidFill>
                <a:srgbClr val="0000CC"/>
              </a:solidFill>
            </a:endParaRPr>
          </a:p>
        </p:txBody>
      </p:sp>
      <p:sp>
        <p:nvSpPr>
          <p:cNvPr id="21" name="Right Brace 20"/>
          <p:cNvSpPr/>
          <p:nvPr/>
        </p:nvSpPr>
        <p:spPr>
          <a:xfrm>
            <a:off x="4208586" y="5079232"/>
            <a:ext cx="207773" cy="670938"/>
          </a:xfrm>
          <a:prstGeom prst="rightBrace">
            <a:avLst>
              <a:gd name="adj1" fmla="val 57593"/>
              <a:gd name="adj2" fmla="val 50000"/>
            </a:avLst>
          </a:prstGeom>
          <a:ln w="285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TextBox 22"/>
          <p:cNvSpPr txBox="1"/>
          <p:nvPr/>
        </p:nvSpPr>
        <p:spPr>
          <a:xfrm>
            <a:off x="2057400" y="6049052"/>
            <a:ext cx="5181600" cy="646331"/>
          </a:xfrm>
          <a:prstGeom prst="rect">
            <a:avLst/>
          </a:prstGeom>
          <a:noFill/>
        </p:spPr>
        <p:txBody>
          <a:bodyPr wrap="square" rtlCol="0">
            <a:spAutoFit/>
          </a:bodyPr>
          <a:lstStyle/>
          <a:p>
            <a:pPr marL="398463" indent="-398463"/>
            <a:r>
              <a:rPr lang="en-US" dirty="0" smtClean="0"/>
              <a:t>*:	from the </a:t>
            </a:r>
            <a:r>
              <a:rPr lang="en-US" i="1" dirty="0" smtClean="0"/>
              <a:t>Direct &amp; Manage Project Work  </a:t>
            </a:r>
            <a:r>
              <a:rPr lang="en-US" dirty="0" smtClean="0"/>
              <a:t>process</a:t>
            </a:r>
          </a:p>
          <a:p>
            <a:pPr marL="398463" indent="-398463"/>
            <a:r>
              <a:rPr lang="en-US" dirty="0" smtClean="0"/>
              <a:t>**:	to the </a:t>
            </a:r>
            <a:r>
              <a:rPr lang="en-US" i="1" dirty="0" smtClean="0"/>
              <a:t>Monitor &amp; Control </a:t>
            </a:r>
            <a:r>
              <a:rPr lang="en-US" dirty="0" smtClean="0"/>
              <a:t>process</a:t>
            </a:r>
            <a:endParaRPr lang="en-US" dirty="0"/>
          </a:p>
        </p:txBody>
      </p:sp>
      <p:sp>
        <p:nvSpPr>
          <p:cNvPr id="22" name="Multiply 21"/>
          <p:cNvSpPr/>
          <p:nvPr/>
        </p:nvSpPr>
        <p:spPr>
          <a:xfrm>
            <a:off x="1159372" y="4217177"/>
            <a:ext cx="597965" cy="540243"/>
          </a:xfrm>
          <a:prstGeom prst="mathMultiply">
            <a:avLst>
              <a:gd name="adj1" fmla="val 10500"/>
            </a:avLst>
          </a:prstGeom>
          <a:solidFill>
            <a:schemeClr val="accent2"/>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a:lstStyle/>
          <a:p>
            <a:endParaRPr lang="en-US" dirty="0"/>
          </a:p>
        </p:txBody>
      </p:sp>
      <p:sp>
        <p:nvSpPr>
          <p:cNvPr id="24" name="Multiply 23"/>
          <p:cNvSpPr/>
          <p:nvPr/>
        </p:nvSpPr>
        <p:spPr>
          <a:xfrm>
            <a:off x="8495886" y="3810000"/>
            <a:ext cx="597965" cy="540243"/>
          </a:xfrm>
          <a:prstGeom prst="mathMultiply">
            <a:avLst>
              <a:gd name="adj1" fmla="val 10500"/>
            </a:avLst>
          </a:prstGeom>
          <a:solidFill>
            <a:schemeClr val="accent2"/>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a:lstStyle/>
          <a:p>
            <a:endParaRPr lang="en-US" dirty="0"/>
          </a:p>
        </p:txBody>
      </p:sp>
      <p:sp>
        <p:nvSpPr>
          <p:cNvPr id="4" name="Footer Placeholder 3"/>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Tree>
    <p:extLst>
      <p:ext uri="{BB962C8B-B14F-4D97-AF65-F5344CB8AC3E}">
        <p14:creationId xmlns:p14="http://schemas.microsoft.com/office/powerpoint/2010/main" val="36868079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up)">
                                      <p:cBhvr>
                                        <p:cTn id="30" dur="500"/>
                                        <p:tgtEl>
                                          <p:spTgt spid="16"/>
                                        </p:tgtEl>
                                      </p:cBhvr>
                                    </p:animEffect>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childTnLst>
                          </p:cTn>
                        </p:par>
                        <p:par>
                          <p:cTn id="34" fill="hold">
                            <p:stCondLst>
                              <p:cond delay="500"/>
                            </p:stCondLst>
                            <p:childTnLst>
                              <p:par>
                                <p:cTn id="35" presetID="1"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par>
                          <p:cTn id="40" fill="hold">
                            <p:stCondLst>
                              <p:cond delay="1000"/>
                            </p:stCondLst>
                            <p:childTnLst>
                              <p:par>
                                <p:cTn id="41" presetID="1"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childTnLst>
                          </p:cTn>
                        </p:par>
                        <p:par>
                          <p:cTn id="47" fill="hold">
                            <p:stCondLst>
                              <p:cond delay="0"/>
                            </p:stCondLst>
                            <p:childTnLst>
                              <p:par>
                                <p:cTn id="48" presetID="1" presetClass="entr" presetSubtype="0"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15" grpId="0"/>
      <p:bldP spid="26" grpId="0"/>
      <p:bldP spid="32" grpId="0" animBg="1"/>
      <p:bldP spid="16" grpId="0" animBg="1"/>
      <p:bldP spid="17" grpId="0"/>
      <p:bldP spid="18" grpId="0"/>
      <p:bldP spid="21" grpId="0" animBg="1"/>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483"/>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 “Control Scope” Flow Process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6977742" y="6492875"/>
            <a:ext cx="2133600" cy="365125"/>
          </a:xfrm>
        </p:spPr>
        <p:txBody>
          <a:bodyPr/>
          <a:lstStyle/>
          <a:p>
            <a:fld id="{B6F15528-21DE-4FAA-801E-634DDDAF4B2B}" type="slidenum">
              <a:rPr lang="en-US" b="1" smtClean="0">
                <a:solidFill>
                  <a:prstClr val="black"/>
                </a:solidFill>
              </a:rPr>
              <a:pPr/>
              <a:t>28</a:t>
            </a:fld>
            <a:endParaRPr lang="en-US" b="1" dirty="0">
              <a:solidFill>
                <a:prstClr val="black"/>
              </a:solidFill>
            </a:endParaRPr>
          </a:p>
        </p:txBody>
      </p:sp>
      <p:sp>
        <p:nvSpPr>
          <p:cNvPr id="8" name="Flowchart: Predefined Process 7"/>
          <p:cNvSpPr>
            <a:spLocks noChangeAspect="1"/>
          </p:cNvSpPr>
          <p:nvPr/>
        </p:nvSpPr>
        <p:spPr>
          <a:xfrm>
            <a:off x="3908904" y="1732652"/>
            <a:ext cx="1981200" cy="1327404"/>
          </a:xfrm>
          <a:prstGeom prst="flowChartPredefinedProcess">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r>
              <a:rPr lang="en-US" sz="2200" b="1" dirty="0" smtClean="0">
                <a:solidFill>
                  <a:prstClr val="black"/>
                </a:solidFill>
              </a:rPr>
              <a:t>D&amp;M Proj Work</a:t>
            </a:r>
            <a:endParaRPr lang="en-US" sz="2200" b="1" dirty="0">
              <a:solidFill>
                <a:prstClr val="black"/>
              </a:solidFill>
            </a:endParaRPr>
          </a:p>
        </p:txBody>
      </p:sp>
      <p:sp>
        <p:nvSpPr>
          <p:cNvPr id="11" name="Flowchart: Predefined Process 10"/>
          <p:cNvSpPr>
            <a:spLocks noChangeAspect="1"/>
          </p:cNvSpPr>
          <p:nvPr/>
        </p:nvSpPr>
        <p:spPr>
          <a:xfrm>
            <a:off x="6934200" y="4768596"/>
            <a:ext cx="1981200" cy="1327404"/>
          </a:xfrm>
          <a:prstGeom prst="flowChartPredefinedProcess">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r>
              <a:rPr lang="en-US" sz="2200" b="1" dirty="0" smtClean="0">
                <a:solidFill>
                  <a:prstClr val="black"/>
                </a:solidFill>
              </a:rPr>
              <a:t>Integrated Change Control</a:t>
            </a:r>
            <a:endParaRPr lang="en-US" sz="2200" b="1" dirty="0">
              <a:solidFill>
                <a:prstClr val="black"/>
              </a:solidFill>
            </a:endParaRPr>
          </a:p>
        </p:txBody>
      </p:sp>
      <p:sp>
        <p:nvSpPr>
          <p:cNvPr id="12" name="TextBox 11"/>
          <p:cNvSpPr txBox="1"/>
          <p:nvPr/>
        </p:nvSpPr>
        <p:spPr>
          <a:xfrm>
            <a:off x="1670081" y="3743639"/>
            <a:ext cx="1788224" cy="1200329"/>
          </a:xfrm>
          <a:prstGeom prst="rect">
            <a:avLst/>
          </a:prstGeom>
          <a:noFill/>
        </p:spPr>
        <p:txBody>
          <a:bodyPr wrap="square" rtlCol="0">
            <a:spAutoFit/>
          </a:bodyPr>
          <a:lstStyle/>
          <a:p>
            <a:pPr marL="117475" indent="-117475">
              <a:buFont typeface="Arial" panose="020B0604020202020204" pitchFamily="34" charset="0"/>
              <a:buChar char="•"/>
            </a:pPr>
            <a:r>
              <a:rPr lang="en-US" b="1" dirty="0" smtClean="0">
                <a:solidFill>
                  <a:prstClr val="black"/>
                </a:solidFill>
              </a:rPr>
              <a:t>Variance Analysis (WPI) </a:t>
            </a:r>
            <a:r>
              <a:rPr lang="en-US" b="1" dirty="0" smtClean="0">
                <a:solidFill>
                  <a:srgbClr val="009900"/>
                </a:solidFill>
              </a:rPr>
              <a:t>FAVOURABLE </a:t>
            </a:r>
            <a:r>
              <a:rPr lang="en-US" b="1" dirty="0" smtClean="0">
                <a:solidFill>
                  <a:prstClr val="black"/>
                </a:solidFill>
                <a:sym typeface="Wingdings"/>
              </a:rPr>
              <a:t></a:t>
            </a:r>
            <a:endParaRPr lang="en-US" b="1" dirty="0">
              <a:solidFill>
                <a:srgbClr val="009900"/>
              </a:solidFill>
            </a:endParaRPr>
          </a:p>
        </p:txBody>
      </p:sp>
      <p:cxnSp>
        <p:nvCxnSpPr>
          <p:cNvPr id="26" name="Straight Arrow Connector 25"/>
          <p:cNvCxnSpPr>
            <a:stCxn id="9" idx="2"/>
            <a:endCxn id="10" idx="0"/>
          </p:cNvCxnSpPr>
          <p:nvPr/>
        </p:nvCxnSpPr>
        <p:spPr>
          <a:xfrm flipH="1">
            <a:off x="1716647" y="3610984"/>
            <a:ext cx="782" cy="164439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9" idx="3"/>
            <a:endCxn id="36" idx="1"/>
          </p:cNvCxnSpPr>
          <p:nvPr/>
        </p:nvCxnSpPr>
        <p:spPr>
          <a:xfrm>
            <a:off x="2708029" y="2947282"/>
            <a:ext cx="1315331" cy="2478414"/>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4023360" y="4968496"/>
            <a:ext cx="1463040"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prstClr val="black"/>
                </a:solidFill>
              </a:rPr>
              <a:t>Initiate Change Request</a:t>
            </a:r>
            <a:endParaRPr lang="en-US" b="1" dirty="0">
              <a:solidFill>
                <a:prstClr val="black"/>
              </a:solidFill>
            </a:endParaRPr>
          </a:p>
        </p:txBody>
      </p:sp>
      <p:cxnSp>
        <p:nvCxnSpPr>
          <p:cNvPr id="38" name="Straight Arrow Connector 37"/>
          <p:cNvCxnSpPr>
            <a:stCxn id="36" idx="3"/>
            <a:endCxn id="11" idx="1"/>
          </p:cNvCxnSpPr>
          <p:nvPr/>
        </p:nvCxnSpPr>
        <p:spPr>
          <a:xfrm>
            <a:off x="5486400" y="5425696"/>
            <a:ext cx="1447800" cy="660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11" idx="0"/>
            <a:endCxn id="8" idx="3"/>
          </p:cNvCxnSpPr>
          <p:nvPr/>
        </p:nvCxnSpPr>
        <p:spPr>
          <a:xfrm rot="16200000" flipV="1">
            <a:off x="5721331" y="2565127"/>
            <a:ext cx="2372242" cy="203469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55" name="Group 54"/>
          <p:cNvGrpSpPr/>
          <p:nvPr/>
        </p:nvGrpSpPr>
        <p:grpSpPr>
          <a:xfrm>
            <a:off x="726829" y="2283580"/>
            <a:ext cx="1981200" cy="1327404"/>
            <a:chOff x="368105" y="2905869"/>
            <a:chExt cx="1981200" cy="1327404"/>
          </a:xfrm>
        </p:grpSpPr>
        <p:sp>
          <p:nvSpPr>
            <p:cNvPr id="9" name="Flowchart: Predefined Process 8"/>
            <p:cNvSpPr>
              <a:spLocks noChangeAspect="1"/>
            </p:cNvSpPr>
            <p:nvPr/>
          </p:nvSpPr>
          <p:spPr>
            <a:xfrm>
              <a:off x="368105" y="2905869"/>
              <a:ext cx="1981200" cy="1327404"/>
            </a:xfrm>
            <a:prstGeom prst="flowChartPredefinedProcess">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r>
                <a:rPr lang="en-US" sz="2200" b="1" dirty="0" smtClean="0">
                  <a:solidFill>
                    <a:prstClr val="black"/>
                  </a:solidFill>
                </a:rPr>
                <a:t>Control Scope</a:t>
              </a:r>
              <a:endParaRPr lang="en-US" sz="2200" b="1" dirty="0">
                <a:solidFill>
                  <a:prstClr val="black"/>
                </a:solidFill>
              </a:endParaRPr>
            </a:p>
          </p:txBody>
        </p:sp>
        <p:sp>
          <p:nvSpPr>
            <p:cNvPr id="54" name="Flowchart: Decision 53"/>
            <p:cNvSpPr/>
            <p:nvPr/>
          </p:nvSpPr>
          <p:spPr>
            <a:xfrm>
              <a:off x="369425" y="2913925"/>
              <a:ext cx="1965960" cy="1298448"/>
            </a:xfrm>
            <a:prstGeom prst="flowChartDecision">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v</a:t>
              </a:r>
              <a:endParaRPr lang="en-US" dirty="0">
                <a:solidFill>
                  <a:prstClr val="white"/>
                </a:solidFill>
              </a:endParaRPr>
            </a:p>
          </p:txBody>
        </p:sp>
      </p:grpSp>
      <p:grpSp>
        <p:nvGrpSpPr>
          <p:cNvPr id="57" name="Group 56"/>
          <p:cNvGrpSpPr/>
          <p:nvPr/>
        </p:nvGrpSpPr>
        <p:grpSpPr>
          <a:xfrm>
            <a:off x="715254" y="5255380"/>
            <a:ext cx="1991993" cy="1327404"/>
            <a:chOff x="281650" y="4930834"/>
            <a:chExt cx="1991993" cy="1327404"/>
          </a:xfrm>
        </p:grpSpPr>
        <p:sp>
          <p:nvSpPr>
            <p:cNvPr id="10" name="Flowchart: Predefined Process 9"/>
            <p:cNvSpPr>
              <a:spLocks noChangeAspect="1"/>
            </p:cNvSpPr>
            <p:nvPr/>
          </p:nvSpPr>
          <p:spPr>
            <a:xfrm>
              <a:off x="292443" y="4930834"/>
              <a:ext cx="1981200" cy="1327404"/>
            </a:xfrm>
            <a:prstGeom prst="flowChartPredefinedProcess">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800"/>
                </a:lnSpc>
              </a:pPr>
              <a:r>
                <a:rPr lang="en-US" sz="2200" b="1" dirty="0" smtClean="0">
                  <a:solidFill>
                    <a:prstClr val="black"/>
                  </a:solidFill>
                </a:rPr>
                <a:t>Quality Control</a:t>
              </a:r>
              <a:endParaRPr lang="en-US" sz="2200" b="1" dirty="0">
                <a:solidFill>
                  <a:prstClr val="black"/>
                </a:solidFill>
              </a:endParaRPr>
            </a:p>
          </p:txBody>
        </p:sp>
        <p:sp>
          <p:nvSpPr>
            <p:cNvPr id="56" name="Flowchart: Decision 55"/>
            <p:cNvSpPr/>
            <p:nvPr/>
          </p:nvSpPr>
          <p:spPr>
            <a:xfrm>
              <a:off x="281650" y="4954777"/>
              <a:ext cx="1965960" cy="1298448"/>
            </a:xfrm>
            <a:prstGeom prst="flowChartDecision">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cxnSp>
        <p:nvCxnSpPr>
          <p:cNvPr id="64" name="Elbow Connector 63"/>
          <p:cNvCxnSpPr>
            <a:stCxn id="8" idx="0"/>
            <a:endCxn id="54" idx="0"/>
          </p:cNvCxnSpPr>
          <p:nvPr/>
        </p:nvCxnSpPr>
        <p:spPr>
          <a:xfrm rot="16200000" flipH="1" flipV="1">
            <a:off x="3025825" y="417956"/>
            <a:ext cx="558984" cy="3188375"/>
          </a:xfrm>
          <a:prstGeom prst="bentConnector3">
            <a:avLst>
              <a:gd name="adj1" fmla="val -84938"/>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rot="16200000">
            <a:off x="6599582" y="2737902"/>
            <a:ext cx="3518041" cy="656590"/>
          </a:xfrm>
          <a:prstGeom prst="rect">
            <a:avLst/>
          </a:prstGeom>
          <a:noFill/>
        </p:spPr>
        <p:txBody>
          <a:bodyPr wrap="square" rtlCol="0">
            <a:spAutoFit/>
          </a:bodyPr>
          <a:lstStyle/>
          <a:p>
            <a:pPr marL="173038" indent="-173038">
              <a:lnSpc>
                <a:spcPts val="2200"/>
              </a:lnSpc>
              <a:buFont typeface="Arial" panose="020B0604020202020204" pitchFamily="34" charset="0"/>
              <a:buChar char="•"/>
            </a:pPr>
            <a:r>
              <a:rPr lang="en-US" b="1" dirty="0" smtClean="0">
                <a:solidFill>
                  <a:prstClr val="black"/>
                </a:solidFill>
              </a:rPr>
              <a:t>Approved Scope Change Request (Rework if Request Rejected)</a:t>
            </a:r>
            <a:endParaRPr lang="en-US" b="1" dirty="0">
              <a:solidFill>
                <a:prstClr val="black"/>
              </a:solidFill>
            </a:endParaRPr>
          </a:p>
        </p:txBody>
      </p:sp>
      <p:sp>
        <p:nvSpPr>
          <p:cNvPr id="24" name="TextBox 23"/>
          <p:cNvSpPr txBox="1"/>
          <p:nvPr/>
        </p:nvSpPr>
        <p:spPr>
          <a:xfrm>
            <a:off x="3293440" y="3124200"/>
            <a:ext cx="4478959" cy="923330"/>
          </a:xfrm>
          <a:prstGeom prst="rect">
            <a:avLst/>
          </a:prstGeom>
          <a:noFill/>
        </p:spPr>
        <p:txBody>
          <a:bodyPr wrap="square" rtlCol="0">
            <a:spAutoFit/>
          </a:bodyPr>
          <a:lstStyle/>
          <a:p>
            <a:pPr marL="117475" indent="-117475">
              <a:buFont typeface="Arial" panose="020B0604020202020204" pitchFamily="34" charset="0"/>
              <a:buChar char="•"/>
            </a:pPr>
            <a:r>
              <a:rPr lang="en-US" b="1" dirty="0" smtClean="0">
                <a:solidFill>
                  <a:prstClr val="black"/>
                </a:solidFill>
              </a:rPr>
              <a:t>Variance Analysis (WPI) </a:t>
            </a:r>
            <a:r>
              <a:rPr lang="en-US" b="1" dirty="0" smtClean="0">
                <a:solidFill>
                  <a:srgbClr val="FF0000"/>
                </a:solidFill>
              </a:rPr>
              <a:t>UNFAVOURABLE </a:t>
            </a:r>
            <a:r>
              <a:rPr lang="en-US" b="1" dirty="0" smtClean="0">
                <a:solidFill>
                  <a:prstClr val="black"/>
                </a:solidFill>
                <a:sym typeface="Wingdings"/>
              </a:rPr>
              <a:t></a:t>
            </a:r>
          </a:p>
          <a:p>
            <a:pPr marL="117475" indent="-117475">
              <a:buFont typeface="Arial" panose="020B0604020202020204" pitchFamily="34" charset="0"/>
              <a:buChar char="•"/>
            </a:pPr>
            <a:r>
              <a:rPr lang="en-US" b="1" dirty="0" smtClean="0"/>
              <a:t>Causes (</a:t>
            </a:r>
            <a:r>
              <a:rPr lang="en-US" b="1" i="1" dirty="0" smtClean="0"/>
              <a:t>for rejections, rework, corrections, corrective actions etc)</a:t>
            </a:r>
            <a:endParaRPr lang="en-US" b="1" dirty="0">
              <a:solidFill>
                <a:srgbClr val="FF0000"/>
              </a:solidFill>
            </a:endParaRPr>
          </a:p>
        </p:txBody>
      </p:sp>
      <p:sp>
        <p:nvSpPr>
          <p:cNvPr id="25" name="TextBox 24"/>
          <p:cNvSpPr txBox="1"/>
          <p:nvPr/>
        </p:nvSpPr>
        <p:spPr>
          <a:xfrm>
            <a:off x="1031629" y="914400"/>
            <a:ext cx="4876800" cy="369332"/>
          </a:xfrm>
          <a:prstGeom prst="rect">
            <a:avLst/>
          </a:prstGeom>
          <a:noFill/>
        </p:spPr>
        <p:txBody>
          <a:bodyPr wrap="square" rtlCol="0">
            <a:spAutoFit/>
          </a:bodyPr>
          <a:lstStyle/>
          <a:p>
            <a:pPr marL="173038" indent="-173038">
              <a:buFont typeface="Arial" panose="020B0604020202020204" pitchFamily="34" charset="0"/>
              <a:buChar char="•"/>
            </a:pPr>
            <a:r>
              <a:rPr lang="en-US" b="1" dirty="0" smtClean="0">
                <a:solidFill>
                  <a:prstClr val="black"/>
                </a:solidFill>
              </a:rPr>
              <a:t>WPD (Measurements of Requirements, etc)</a:t>
            </a:r>
            <a:endParaRPr lang="en-US" b="1" dirty="0">
              <a:solidFill>
                <a:srgbClr val="FF0000"/>
              </a:solidFill>
            </a:endParaRPr>
          </a:p>
        </p:txBody>
      </p:sp>
      <p:sp>
        <p:nvSpPr>
          <p:cNvPr id="29" name="TextBox 28"/>
          <p:cNvSpPr txBox="1"/>
          <p:nvPr/>
        </p:nvSpPr>
        <p:spPr>
          <a:xfrm>
            <a:off x="5530329" y="5436145"/>
            <a:ext cx="1188720" cy="553998"/>
          </a:xfrm>
          <a:prstGeom prst="rect">
            <a:avLst/>
          </a:prstGeom>
          <a:noFill/>
        </p:spPr>
        <p:txBody>
          <a:bodyPr wrap="square" rtlCol="0">
            <a:spAutoFit/>
          </a:bodyPr>
          <a:lstStyle/>
          <a:p>
            <a:pPr marL="173038" indent="-173038">
              <a:lnSpc>
                <a:spcPts val="1800"/>
              </a:lnSpc>
              <a:buFont typeface="Arial" panose="020B0604020202020204" pitchFamily="34" charset="0"/>
              <a:buChar char="•"/>
            </a:pPr>
            <a:r>
              <a:rPr lang="en-US" b="1" dirty="0" smtClean="0">
                <a:solidFill>
                  <a:prstClr val="black"/>
                </a:solidFill>
              </a:rPr>
              <a:t>Change Request</a:t>
            </a:r>
            <a:endParaRPr lang="en-US" b="1" dirty="0">
              <a:solidFill>
                <a:prstClr val="black"/>
              </a:solidFill>
            </a:endParaRPr>
          </a:p>
        </p:txBody>
      </p:sp>
      <p:sp>
        <p:nvSpPr>
          <p:cNvPr id="23" name="Rectangular Callout 22"/>
          <p:cNvSpPr/>
          <p:nvPr/>
        </p:nvSpPr>
        <p:spPr>
          <a:xfrm>
            <a:off x="76200" y="1441938"/>
            <a:ext cx="1576755" cy="670208"/>
          </a:xfrm>
          <a:prstGeom prst="wedgeRectCallout">
            <a:avLst>
              <a:gd name="adj1" fmla="val 47447"/>
              <a:gd name="adj2" fmla="val -87393"/>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lIns="91440" rIns="91440" rtlCol="0" anchor="ctr"/>
          <a:lstStyle/>
          <a:p>
            <a:pPr>
              <a:lnSpc>
                <a:spcPts val="1600"/>
              </a:lnSpc>
            </a:pPr>
            <a:r>
              <a:rPr lang="en-US" sz="1600" dirty="0" smtClean="0">
                <a:solidFill>
                  <a:schemeClr val="tx1"/>
                </a:solidFill>
              </a:rPr>
              <a:t>1.</a:t>
            </a:r>
            <a:r>
              <a:rPr lang="en-US" sz="1600" dirty="0" smtClean="0">
                <a:solidFill>
                  <a:srgbClr val="0000CC"/>
                </a:solidFill>
              </a:rPr>
              <a:t>All 10 hydrants of Brand X installed</a:t>
            </a:r>
            <a:endParaRPr lang="en-US" sz="1600" dirty="0">
              <a:solidFill>
                <a:srgbClr val="0000CC"/>
              </a:solidFill>
            </a:endParaRPr>
          </a:p>
        </p:txBody>
      </p:sp>
      <p:sp>
        <p:nvSpPr>
          <p:cNvPr id="27" name="Rectangular Callout 26"/>
          <p:cNvSpPr/>
          <p:nvPr/>
        </p:nvSpPr>
        <p:spPr>
          <a:xfrm>
            <a:off x="3528642" y="4130850"/>
            <a:ext cx="2719757" cy="418113"/>
          </a:xfrm>
          <a:prstGeom prst="wedgeRectCallout">
            <a:avLst>
              <a:gd name="adj1" fmla="val -56115"/>
              <a:gd name="adj2" fmla="val -74118"/>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lIns="91440" rIns="91440" rtlCol="0" anchor="ctr"/>
          <a:lstStyle/>
          <a:p>
            <a:pPr>
              <a:lnSpc>
                <a:spcPts val="1600"/>
              </a:lnSpc>
            </a:pPr>
            <a:r>
              <a:rPr lang="en-US" sz="1600" dirty="0" smtClean="0">
                <a:solidFill>
                  <a:schemeClr val="tx1"/>
                </a:solidFill>
              </a:rPr>
              <a:t>2.</a:t>
            </a:r>
            <a:r>
              <a:rPr lang="en-US" sz="1600" dirty="0" smtClean="0">
                <a:solidFill>
                  <a:srgbClr val="FF0000"/>
                </a:solidFill>
              </a:rPr>
              <a:t>Variance:</a:t>
            </a:r>
            <a:r>
              <a:rPr lang="en-US" sz="1600" dirty="0" smtClean="0">
                <a:solidFill>
                  <a:srgbClr val="0000CC"/>
                </a:solidFill>
              </a:rPr>
              <a:t> Hydrants of Brand Z were the requirement</a:t>
            </a:r>
            <a:endParaRPr lang="en-US" sz="1600" dirty="0">
              <a:solidFill>
                <a:srgbClr val="0000CC"/>
              </a:solidFill>
            </a:endParaRPr>
          </a:p>
        </p:txBody>
      </p:sp>
      <p:sp>
        <p:nvSpPr>
          <p:cNvPr id="28" name="Rectangular Callout 27"/>
          <p:cNvSpPr/>
          <p:nvPr/>
        </p:nvSpPr>
        <p:spPr>
          <a:xfrm>
            <a:off x="207042" y="4161914"/>
            <a:ext cx="1395840" cy="786382"/>
          </a:xfrm>
          <a:prstGeom prst="wedgeRectCallout">
            <a:avLst>
              <a:gd name="adj1" fmla="val 56551"/>
              <a:gd name="adj2" fmla="val -75748"/>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lIns="91440" tIns="822960" rIns="91440" rtlCol="0" anchor="b" anchorCtr="0"/>
          <a:lstStyle/>
          <a:p>
            <a:pPr algn="r">
              <a:lnSpc>
                <a:spcPts val="1400"/>
              </a:lnSpc>
            </a:pPr>
            <a:r>
              <a:rPr lang="en-US" sz="1600" dirty="0" smtClean="0">
                <a:solidFill>
                  <a:schemeClr val="tx1"/>
                </a:solidFill>
              </a:rPr>
              <a:t>4.</a:t>
            </a:r>
            <a:r>
              <a:rPr lang="en-US" sz="1600" dirty="0" smtClean="0">
                <a:solidFill>
                  <a:srgbClr val="009900"/>
                </a:solidFill>
              </a:rPr>
              <a:t>No Variance:</a:t>
            </a:r>
            <a:r>
              <a:rPr lang="en-US" sz="1600" dirty="0" smtClean="0">
                <a:solidFill>
                  <a:srgbClr val="0000CC"/>
                </a:solidFill>
              </a:rPr>
              <a:t> All Hydrants of correct Brand installed</a:t>
            </a:r>
            <a:endParaRPr lang="en-US" sz="1600" dirty="0">
              <a:solidFill>
                <a:srgbClr val="0000CC"/>
              </a:solidFill>
            </a:endParaRPr>
          </a:p>
        </p:txBody>
      </p:sp>
      <p:sp>
        <p:nvSpPr>
          <p:cNvPr id="30" name="Rectangular Callout 29"/>
          <p:cNvSpPr/>
          <p:nvPr/>
        </p:nvSpPr>
        <p:spPr>
          <a:xfrm>
            <a:off x="5943600" y="457200"/>
            <a:ext cx="1981200" cy="1107799"/>
          </a:xfrm>
          <a:prstGeom prst="wedgeRectCallout">
            <a:avLst>
              <a:gd name="adj1" fmla="val 6497"/>
              <a:gd name="adj2" fmla="val 121168"/>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lIns="91440" rIns="91440" rtlCol="0" anchor="ctr"/>
          <a:lstStyle/>
          <a:p>
            <a:pPr>
              <a:lnSpc>
                <a:spcPts val="1600"/>
              </a:lnSpc>
            </a:pPr>
            <a:r>
              <a:rPr lang="en-US" sz="1600" dirty="0" smtClean="0">
                <a:solidFill>
                  <a:schemeClr val="tx1"/>
                </a:solidFill>
              </a:rPr>
              <a:t>3.</a:t>
            </a:r>
            <a:r>
              <a:rPr lang="en-US" sz="1600" dirty="0" smtClean="0">
                <a:solidFill>
                  <a:srgbClr val="0000CC"/>
                </a:solidFill>
              </a:rPr>
              <a:t>Hydrants of Brand X Approved or Hydrants of Brand X Not Approved; Replace them</a:t>
            </a:r>
            <a:endParaRPr lang="en-US" sz="1600" dirty="0">
              <a:solidFill>
                <a:srgbClr val="0000CC"/>
              </a:solidFill>
            </a:endParaRPr>
          </a:p>
        </p:txBody>
      </p:sp>
      <p:sp>
        <p:nvSpPr>
          <p:cNvPr id="5" name="Footer Placeholder 4"/>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41922661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wipe(right)">
                                      <p:cBhvr>
                                        <p:cTn id="16" dur="500"/>
                                        <p:tgtEl>
                                          <p:spTgt spid="64"/>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childTnLst>
                                </p:cTn>
                              </p:par>
                            </p:childTnLst>
                          </p:cTn>
                        </p:par>
                        <p:par>
                          <p:cTn id="52" fill="hold">
                            <p:stCondLst>
                              <p:cond delay="500"/>
                            </p:stCondLst>
                            <p:childTnLst>
                              <p:par>
                                <p:cTn id="53" presetID="22" presetClass="entr" presetSubtype="2"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right)">
                                      <p:cBhvr>
                                        <p:cTn id="55" dur="500"/>
                                        <p:tgtEl>
                                          <p:spTgt spid="4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wipe(up)">
                                      <p:cBhvr>
                                        <p:cTn id="65" dur="500"/>
                                        <p:tgtEl>
                                          <p:spTgt spid="26"/>
                                        </p:tgtEl>
                                      </p:cBhvr>
                                    </p:animEffect>
                                  </p:childTnLst>
                                </p:cTn>
                              </p:par>
                            </p:childTnLst>
                          </p:cTn>
                        </p:par>
                        <p:par>
                          <p:cTn id="66" fill="hold">
                            <p:stCondLst>
                              <p:cond delay="500"/>
                            </p:stCondLst>
                            <p:childTnLst>
                              <p:par>
                                <p:cTn id="67" presetID="10" presetClass="entr" presetSubtype="0" fill="hold" nodeType="after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fade">
                                      <p:cBhvr>
                                        <p:cTn id="69" dur="500"/>
                                        <p:tgtEl>
                                          <p:spTgt spid="57"/>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500"/>
                                        <p:tgtEl>
                                          <p:spTgt spid="23"/>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500"/>
                                        <p:tgtEl>
                                          <p:spTgt spid="30"/>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p:bldP spid="36" grpId="0" animBg="1"/>
      <p:bldP spid="72" grpId="0"/>
      <p:bldP spid="24" grpId="0"/>
      <p:bldP spid="25" grpId="0"/>
      <p:bldP spid="29" grpId="0"/>
      <p:bldP spid="23" grpId="0" animBg="1"/>
      <p:bldP spid="27" grpId="0" animBg="1"/>
      <p:bldP spid="28" grpId="0" animBg="1"/>
      <p:bldP spid="3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Control Scope Inputs – 1/2 </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29</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3949465371"/>
              </p:ext>
            </p:extLst>
          </p:nvPr>
        </p:nvGraphicFramePr>
        <p:xfrm>
          <a:off x="83590" y="674077"/>
          <a:ext cx="8964787" cy="6156960"/>
        </p:xfrm>
        <a:graphic>
          <a:graphicData uri="http://schemas.openxmlformats.org/drawingml/2006/table">
            <a:tbl>
              <a:tblPr firstRow="1" bandRow="1">
                <a:tableStyleId>{5940675A-B579-460E-94D1-54222C63F5DA}</a:tableStyleId>
              </a:tblPr>
              <a:tblGrid>
                <a:gridCol w="1649587"/>
                <a:gridCol w="7315200"/>
              </a:tblGrid>
              <a:tr h="457200">
                <a:tc>
                  <a:txBody>
                    <a:bodyPr/>
                    <a:lstStyle/>
                    <a:p>
                      <a:r>
                        <a:rPr lang="en-US" sz="2000" b="1" dirty="0" smtClean="0"/>
                        <a:t>Input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457200">
                <a:tc>
                  <a:txBody>
                    <a:bodyPr/>
                    <a:lstStyle/>
                    <a:p>
                      <a:r>
                        <a:rPr lang="en-US" sz="2000" b="0" dirty="0" smtClean="0"/>
                        <a:t>Project</a:t>
                      </a:r>
                      <a:r>
                        <a:rPr lang="en-US" sz="2000" b="0" baseline="0" dirty="0" smtClean="0"/>
                        <a:t> Management Plan</a:t>
                      </a:r>
                      <a:endParaRPr lang="en-US" sz="2000" b="0" dirty="0"/>
                    </a:p>
                  </a:txBody>
                  <a:tcPr marT="91440" marB="91440"/>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b="0" u="sng" kern="1200" dirty="0" smtClean="0">
                          <a:solidFill>
                            <a:schemeClr val="tx1"/>
                          </a:solidFill>
                          <a:latin typeface="+mn-lt"/>
                          <a:ea typeface="+mn-ea"/>
                          <a:cs typeface="+mn-cs"/>
                        </a:rPr>
                        <a:t>Scope</a:t>
                      </a:r>
                      <a:r>
                        <a:rPr lang="en-US" sz="2000" b="0" u="sng" kern="1200" baseline="0" dirty="0" smtClean="0">
                          <a:solidFill>
                            <a:schemeClr val="tx1"/>
                          </a:solidFill>
                          <a:latin typeface="+mn-lt"/>
                          <a:ea typeface="+mn-ea"/>
                          <a:cs typeface="+mn-cs"/>
                        </a:rPr>
                        <a:t> Management Plan</a:t>
                      </a:r>
                      <a:endParaRPr lang="en-US" sz="2000" b="0" u="sng" kern="1200" dirty="0" smtClean="0">
                        <a:solidFill>
                          <a:schemeClr val="tx1"/>
                        </a:solidFill>
                        <a:latin typeface="+mn-lt"/>
                        <a:ea typeface="+mn-ea"/>
                        <a:cs typeface="+mn-cs"/>
                      </a:endParaRP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0" kern="1200" dirty="0" smtClean="0">
                          <a:solidFill>
                            <a:schemeClr val="tx1"/>
                          </a:solidFill>
                          <a:latin typeface="+mn-lt"/>
                          <a:ea typeface="+mn-ea"/>
                          <a:cs typeface="+mn-cs"/>
                        </a:rPr>
                        <a:t>How the Project Scope will be Monitored &amp; Controlled</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Shows the previously agreed upon Deliverables and the Plans for gaining their formal Acceptance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b="0" i="0" u="sng" strike="noStrike" kern="1200" cap="none" spc="0" normalizeH="0" baseline="0" noProof="0" dirty="0" smtClean="0">
                          <a:ln>
                            <a:noFill/>
                          </a:ln>
                          <a:solidFill>
                            <a:schemeClr val="tx1"/>
                          </a:solidFill>
                          <a:effectLst/>
                          <a:uLnTx/>
                          <a:uFillTx/>
                          <a:latin typeface="+mn-lt"/>
                          <a:ea typeface="+mn-ea"/>
                          <a:cs typeface="+mn-cs"/>
                        </a:rPr>
                        <a:t>Scope Baseline</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0" kern="1200" dirty="0" smtClean="0">
                          <a:solidFill>
                            <a:schemeClr val="tx1"/>
                          </a:solidFill>
                          <a:latin typeface="+mn-lt"/>
                          <a:ea typeface="+mn-ea"/>
                          <a:cs typeface="+mn-cs"/>
                        </a:rPr>
                        <a:t>Provides</a:t>
                      </a:r>
                      <a:r>
                        <a:rPr lang="en-US" sz="2000" b="0" kern="1200" baseline="0" dirty="0" smtClean="0">
                          <a:solidFill>
                            <a:schemeClr val="tx1"/>
                          </a:solidFill>
                          <a:latin typeface="+mn-lt"/>
                          <a:ea typeface="+mn-ea"/>
                          <a:cs typeface="+mn-cs"/>
                        </a:rPr>
                        <a:t> the </a:t>
                      </a:r>
                      <a:r>
                        <a:rPr lang="en-US" sz="2000" b="0" u="sng" kern="1200" baseline="0" dirty="0" smtClean="0">
                          <a:solidFill>
                            <a:schemeClr val="tx1"/>
                          </a:solidFill>
                          <a:latin typeface="+mn-lt"/>
                          <a:ea typeface="+mn-ea"/>
                          <a:cs typeface="+mn-cs"/>
                        </a:rPr>
                        <a:t>approved</a:t>
                      </a:r>
                      <a:r>
                        <a:rPr lang="en-US" sz="2000" b="0" kern="1200" baseline="0" dirty="0" smtClean="0">
                          <a:solidFill>
                            <a:schemeClr val="tx1"/>
                          </a:solidFill>
                          <a:latin typeface="+mn-lt"/>
                          <a:ea typeface="+mn-ea"/>
                          <a:cs typeface="+mn-cs"/>
                        </a:rPr>
                        <a:t> Scope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b="0" u="sng" kern="1200" baseline="0" dirty="0" smtClean="0">
                          <a:solidFill>
                            <a:schemeClr val="tx1"/>
                          </a:solidFill>
                          <a:latin typeface="+mn-lt"/>
                          <a:ea typeface="+mn-ea"/>
                          <a:cs typeface="+mn-cs"/>
                        </a:rPr>
                        <a:t>Requirements Management Plan</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0" kern="1200" baseline="0" dirty="0" smtClean="0">
                          <a:solidFill>
                            <a:schemeClr val="tx1"/>
                          </a:solidFill>
                          <a:latin typeface="+mn-lt"/>
                          <a:ea typeface="+mn-ea"/>
                          <a:cs typeface="+mn-cs"/>
                        </a:rPr>
                        <a:t>How the Project Requirements will be analysed, documented and managed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b="0" u="sng" kern="1200" baseline="0" dirty="0" smtClean="0">
                          <a:solidFill>
                            <a:schemeClr val="tx1"/>
                          </a:solidFill>
                          <a:latin typeface="+mn-lt"/>
                          <a:ea typeface="+mn-ea"/>
                          <a:cs typeface="+mn-cs"/>
                        </a:rPr>
                        <a:t>Change Management Plan</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0" kern="1200" baseline="0" dirty="0" smtClean="0">
                          <a:solidFill>
                            <a:schemeClr val="tx1"/>
                          </a:solidFill>
                          <a:latin typeface="+mn-lt"/>
                          <a:ea typeface="+mn-ea"/>
                          <a:cs typeface="+mn-cs"/>
                        </a:rPr>
                        <a:t>How the Changes will be processed and managed on the Project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b="0" u="sng" kern="1200" baseline="0" dirty="0" smtClean="0">
                          <a:solidFill>
                            <a:schemeClr val="tx1"/>
                          </a:solidFill>
                          <a:latin typeface="+mn-lt"/>
                          <a:ea typeface="+mn-ea"/>
                          <a:cs typeface="+mn-cs"/>
                        </a:rPr>
                        <a:t>Configuration Management Plan</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0" kern="1200" baseline="0" dirty="0" smtClean="0">
                          <a:solidFill>
                            <a:schemeClr val="tx1"/>
                          </a:solidFill>
                          <a:latin typeface="+mn-lt"/>
                          <a:ea typeface="+mn-ea"/>
                          <a:cs typeface="+mn-cs"/>
                        </a:rPr>
                        <a:t>a plan for making sure everyone knows what version of the Scope, Schedule, and other components of the Project Management Plan are the latest version</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0" kern="1200" baseline="0" dirty="0" smtClean="0">
                          <a:solidFill>
                            <a:schemeClr val="tx1"/>
                          </a:solidFill>
                          <a:latin typeface="+mn-lt"/>
                          <a:ea typeface="+mn-ea"/>
                          <a:cs typeface="+mn-cs"/>
                        </a:rPr>
                        <a:t>Defines how you the changes to the deliverables and the resulting documentation will be managed, including which organizational tools to use</a:t>
                      </a:r>
                      <a:endParaRPr lang="en-US" sz="2000" b="0" dirty="0"/>
                    </a:p>
                  </a:txBody>
                  <a:tcPr marT="91440" marB="91440"/>
                </a:tc>
              </a:tr>
            </a:tbl>
          </a:graphicData>
        </a:graphic>
      </p:graphicFrame>
      <p:sp>
        <p:nvSpPr>
          <p:cNvPr id="6" name="Footer Placeholder 5"/>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19848553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Scope Change – Nandipur Project</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a:t>
            </a:fld>
            <a:endParaRPr lang="en-US" b="1" dirty="0">
              <a:solidFill>
                <a:prstClr val="black"/>
              </a:solidFill>
            </a:endParaRPr>
          </a:p>
        </p:txBody>
      </p:sp>
      <p:cxnSp>
        <p:nvCxnSpPr>
          <p:cNvPr id="11" name="Straight Connector 10"/>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5"/>
          <p:cNvSpPr>
            <a:spLocks noGrp="1"/>
          </p:cNvSpPr>
          <p:nvPr>
            <p:ph type="ftr" sz="quarter" idx="11"/>
          </p:nvPr>
        </p:nvSpPr>
        <p:spPr/>
        <p:txBody>
          <a:bodyPr/>
          <a:lstStyle/>
          <a:p>
            <a:r>
              <a:rPr lang="en-US" smtClean="0"/>
              <a:t>MEhsanSaeed</a:t>
            </a:r>
            <a:endParaRPr lang="en-US" dirty="0"/>
          </a:p>
        </p:txBody>
      </p:sp>
      <p:sp>
        <p:nvSpPr>
          <p:cNvPr id="15" name="TextBox 14"/>
          <p:cNvSpPr txBox="1"/>
          <p:nvPr/>
        </p:nvSpPr>
        <p:spPr>
          <a:xfrm>
            <a:off x="3383864" y="5524525"/>
            <a:ext cx="1885131" cy="461665"/>
          </a:xfrm>
          <a:prstGeom prst="rect">
            <a:avLst/>
          </a:prstGeom>
          <a:noFill/>
        </p:spPr>
        <p:txBody>
          <a:bodyPr wrap="none" rtlCol="0">
            <a:spAutoFit/>
          </a:bodyPr>
          <a:lstStyle/>
          <a:p>
            <a:r>
              <a:rPr lang="en-US" sz="2400" dirty="0" smtClean="0"/>
              <a:t>Hotel deleted</a:t>
            </a:r>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6430" y="2116729"/>
            <a:ext cx="4762500" cy="3333750"/>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r="30733"/>
          <a:stretch/>
        </p:blipFill>
        <p:spPr>
          <a:xfrm>
            <a:off x="381000" y="2150227"/>
            <a:ext cx="3810000" cy="3300252"/>
          </a:xfrm>
          <a:prstGeom prst="rect">
            <a:avLst/>
          </a:prstGeom>
        </p:spPr>
      </p:pic>
    </p:spTree>
    <p:extLst>
      <p:ext uri="{BB962C8B-B14F-4D97-AF65-F5344CB8AC3E}">
        <p14:creationId xmlns:p14="http://schemas.microsoft.com/office/powerpoint/2010/main" val="1340036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Control </a:t>
            </a:r>
            <a:r>
              <a:rPr lang="en-US" sz="2800" b="1" dirty="0">
                <a:solidFill>
                  <a:srgbClr val="FF0000"/>
                </a:solidFill>
                <a:effectLst>
                  <a:outerShdw blurRad="38100" dist="38100" dir="2700000" algn="tl">
                    <a:srgbClr val="000000">
                      <a:alpha val="43137"/>
                    </a:srgbClr>
                  </a:outerShdw>
                </a:effectLst>
              </a:rPr>
              <a:t>Scope Inputs – </a:t>
            </a:r>
            <a:r>
              <a:rPr lang="en-US" sz="2800" b="1" dirty="0" smtClean="0">
                <a:solidFill>
                  <a:srgbClr val="FF0000"/>
                </a:solidFill>
                <a:effectLst>
                  <a:outerShdw blurRad="38100" dist="38100" dir="2700000" algn="tl">
                    <a:srgbClr val="000000">
                      <a:alpha val="43137"/>
                    </a:srgbClr>
                  </a:outerShdw>
                </a:effectLst>
              </a:rPr>
              <a:t>2/2  </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30</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350172564"/>
              </p:ext>
            </p:extLst>
          </p:nvPr>
        </p:nvGraphicFramePr>
        <p:xfrm>
          <a:off x="228600" y="685800"/>
          <a:ext cx="8656320" cy="487680"/>
        </p:xfrm>
        <a:graphic>
          <a:graphicData uri="http://schemas.openxmlformats.org/drawingml/2006/table">
            <a:tbl>
              <a:tblPr firstRow="1" bandRow="1">
                <a:tableStyleId>{5940675A-B579-460E-94D1-54222C63F5DA}</a:tableStyleId>
              </a:tblPr>
              <a:tblGrid>
                <a:gridCol w="2103120"/>
                <a:gridCol w="6553200"/>
              </a:tblGrid>
              <a:tr h="457200">
                <a:tc>
                  <a:txBody>
                    <a:bodyPr/>
                    <a:lstStyle/>
                    <a:p>
                      <a:r>
                        <a:rPr lang="en-US" sz="2000" b="1" dirty="0" smtClean="0"/>
                        <a:t>Input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631560080"/>
              </p:ext>
            </p:extLst>
          </p:nvPr>
        </p:nvGraphicFramePr>
        <p:xfrm>
          <a:off x="228600" y="2583766"/>
          <a:ext cx="8656320" cy="792480"/>
        </p:xfrm>
        <a:graphic>
          <a:graphicData uri="http://schemas.openxmlformats.org/drawingml/2006/table">
            <a:tbl>
              <a:tblPr firstRow="1" bandRow="1">
                <a:tableStyleId>{5940675A-B579-460E-94D1-54222C63F5DA}</a:tableStyleId>
              </a:tblPr>
              <a:tblGrid>
                <a:gridCol w="2103120"/>
                <a:gridCol w="6553200"/>
              </a:tblGrid>
              <a:tr h="729343">
                <a:tc>
                  <a:txBody>
                    <a:bodyPr/>
                    <a:lstStyle/>
                    <a:p>
                      <a:r>
                        <a:rPr lang="en-US" sz="2000" b="0" dirty="0" smtClean="0"/>
                        <a:t>Requirements Documentation</a:t>
                      </a:r>
                      <a:endParaRPr lang="en-US" sz="2000" b="0" dirty="0"/>
                    </a:p>
                  </a:txBody>
                  <a:tcPr marT="91440" marB="91440"/>
                </a:tc>
                <a:tc>
                  <a:txBody>
                    <a:bodyPr/>
                    <a:lstStyle/>
                    <a:p>
                      <a:pPr marL="0" indent="0">
                        <a:spcAft>
                          <a:spcPts val="600"/>
                        </a:spcAft>
                        <a:buClr>
                          <a:srgbClr val="FF0000"/>
                        </a:buClr>
                        <a:buFont typeface="Arial" panose="020B0604020202020204" pitchFamily="34" charset="0"/>
                        <a:buNone/>
                      </a:pPr>
                      <a:r>
                        <a:rPr lang="en-US" sz="2000" b="0" kern="1200" dirty="0" smtClean="0">
                          <a:solidFill>
                            <a:schemeClr val="tx1"/>
                          </a:solidFill>
                          <a:latin typeface="+mn-lt"/>
                          <a:ea typeface="+mn-ea"/>
                          <a:cs typeface="+mn-cs"/>
                        </a:rPr>
                        <a:t>See slide # 10</a:t>
                      </a:r>
                    </a:p>
                  </a:txBody>
                  <a:tcPr marT="91440" marB="91440"/>
                </a:tc>
              </a:tr>
            </a:tbl>
          </a:graphicData>
        </a:graphic>
      </p:graphicFrame>
      <p:sp>
        <p:nvSpPr>
          <p:cNvPr id="5" name="Footer Placeholder 4"/>
          <p:cNvSpPr>
            <a:spLocks noGrp="1"/>
          </p:cNvSpPr>
          <p:nvPr>
            <p:ph type="ftr" sz="quarter" idx="11"/>
          </p:nvPr>
        </p:nvSpPr>
        <p:spPr/>
        <p:txBody>
          <a:bodyPr/>
          <a:lstStyle/>
          <a:p>
            <a:r>
              <a:rPr lang="en-US" smtClean="0"/>
              <a:t>MEhsanSaeed</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4223042999"/>
              </p:ext>
            </p:extLst>
          </p:nvPr>
        </p:nvGraphicFramePr>
        <p:xfrm>
          <a:off x="222739" y="3380935"/>
          <a:ext cx="8656320" cy="792480"/>
        </p:xfrm>
        <a:graphic>
          <a:graphicData uri="http://schemas.openxmlformats.org/drawingml/2006/table">
            <a:tbl>
              <a:tblPr firstRow="1" bandRow="1">
                <a:tableStyleId>{5940675A-B579-460E-94D1-54222C63F5DA}</a:tableStyleId>
              </a:tblPr>
              <a:tblGrid>
                <a:gridCol w="2103120"/>
                <a:gridCol w="6553200"/>
              </a:tblGrid>
              <a:tr h="729343">
                <a:tc>
                  <a:txBody>
                    <a:bodyPr/>
                    <a:lstStyle/>
                    <a:p>
                      <a:r>
                        <a:rPr lang="en-US" sz="2000" b="0" dirty="0" smtClean="0"/>
                        <a:t>Requirements Traceability</a:t>
                      </a:r>
                      <a:r>
                        <a:rPr lang="en-US" sz="2000" b="0" baseline="0" dirty="0" smtClean="0"/>
                        <a:t> Matrix</a:t>
                      </a:r>
                      <a:endParaRPr lang="en-US" sz="2000" b="0" dirty="0"/>
                    </a:p>
                  </a:txBody>
                  <a:tcPr marT="91440" marB="91440"/>
                </a:tc>
                <a:tc>
                  <a:txBody>
                    <a:bodyPr/>
                    <a:lstStyle/>
                    <a:p>
                      <a:pPr marL="0" indent="0">
                        <a:spcAft>
                          <a:spcPts val="600"/>
                        </a:spcAft>
                        <a:buFont typeface="Arial" panose="020B0604020202020204" pitchFamily="34" charset="0"/>
                        <a:buNone/>
                      </a:pPr>
                      <a:r>
                        <a:rPr lang="en-US" sz="2000" b="0" kern="1200" dirty="0" smtClean="0">
                          <a:solidFill>
                            <a:schemeClr val="tx1"/>
                          </a:solidFill>
                          <a:latin typeface="+mn-lt"/>
                          <a:ea typeface="+mn-ea"/>
                          <a:cs typeface="+mn-cs"/>
                        </a:rPr>
                        <a:t>See Slide # 11 </a:t>
                      </a:r>
                      <a:endParaRPr lang="en-US" sz="2000" dirty="0" smtClean="0"/>
                    </a:p>
                  </a:txBody>
                  <a:tcPr marT="91440" marB="91440"/>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539622922"/>
              </p:ext>
            </p:extLst>
          </p:nvPr>
        </p:nvGraphicFramePr>
        <p:xfrm>
          <a:off x="228600" y="1178169"/>
          <a:ext cx="8656320" cy="1402080"/>
        </p:xfrm>
        <a:graphic>
          <a:graphicData uri="http://schemas.openxmlformats.org/drawingml/2006/table">
            <a:tbl>
              <a:tblPr firstRow="1" bandRow="1">
                <a:tableStyleId>{5940675A-B579-460E-94D1-54222C63F5DA}</a:tableStyleId>
              </a:tblPr>
              <a:tblGrid>
                <a:gridCol w="2103120"/>
                <a:gridCol w="6553200"/>
              </a:tblGrid>
              <a:tr h="472440">
                <a:tc>
                  <a:txBody>
                    <a:bodyPr/>
                    <a:lstStyle/>
                    <a:p>
                      <a:r>
                        <a:rPr lang="en-US" sz="2000" b="0" dirty="0" smtClean="0"/>
                        <a:t>WPD </a:t>
                      </a:r>
                      <a:r>
                        <a:rPr lang="en-US" sz="2000" b="0" i="1" dirty="0" smtClean="0"/>
                        <a:t>(from D&amp;M PW)</a:t>
                      </a:r>
                      <a:endParaRPr lang="en-US" sz="2000" b="0" i="1" dirty="0"/>
                    </a:p>
                  </a:txBody>
                  <a:tcPr marT="91440" marB="91440"/>
                </a:tc>
                <a:tc>
                  <a:txBody>
                    <a:bodyPr/>
                    <a:lstStyle/>
                    <a:p>
                      <a:pPr marL="168275" indent="-168275">
                        <a:buFont typeface="Arial" panose="020B0604020202020204" pitchFamily="34" charset="0"/>
                        <a:buChar char="•"/>
                      </a:pPr>
                      <a:r>
                        <a:rPr kumimoji="0" lang="en-US" sz="2000" b="0" i="0" u="none" strike="noStrike" kern="1200" cap="none" spc="0" normalizeH="0" baseline="0" noProof="0" dirty="0" smtClean="0">
                          <a:ln>
                            <a:noFill/>
                          </a:ln>
                          <a:solidFill>
                            <a:prstClr val="black"/>
                          </a:solidFill>
                          <a:effectLst/>
                          <a:uLnTx/>
                          <a:uFillTx/>
                          <a:latin typeface="+mn-lt"/>
                          <a:ea typeface="+mn-ea"/>
                          <a:cs typeface="+mn-cs"/>
                        </a:rPr>
                        <a:t>Measured specifications of the Deliverables</a:t>
                      </a:r>
                    </a:p>
                    <a:p>
                      <a:pPr marL="168275" indent="-168275">
                        <a:buFont typeface="Arial" panose="020B0604020202020204" pitchFamily="34" charset="0"/>
                        <a:buChar char="•"/>
                      </a:pPr>
                      <a:r>
                        <a:rPr kumimoji="0" lang="en-US" sz="2000" b="0" i="0" u="none" strike="noStrike" kern="1200" cap="none" spc="0" normalizeH="0" baseline="0" noProof="0" dirty="0" smtClean="0">
                          <a:ln>
                            <a:noFill/>
                          </a:ln>
                          <a:solidFill>
                            <a:prstClr val="black"/>
                          </a:solidFill>
                          <a:effectLst/>
                          <a:uLnTx/>
                          <a:uFillTx/>
                          <a:latin typeface="+mn-lt"/>
                          <a:ea typeface="+mn-ea"/>
                          <a:cs typeface="+mn-cs"/>
                        </a:rPr>
                        <a:t>Number of Change Requests initiated</a:t>
                      </a:r>
                    </a:p>
                    <a:p>
                      <a:pPr marL="168275" indent="-168275">
                        <a:buFont typeface="Arial" panose="020B0604020202020204" pitchFamily="34" charset="0"/>
                        <a:buChar char="•"/>
                      </a:pPr>
                      <a:r>
                        <a:rPr kumimoji="0" lang="en-US" sz="2000" b="0" i="0" u="none" strike="noStrike" kern="1200" cap="none" spc="0" normalizeH="0" baseline="0" noProof="0" dirty="0" smtClean="0">
                          <a:ln>
                            <a:noFill/>
                          </a:ln>
                          <a:solidFill>
                            <a:prstClr val="black"/>
                          </a:solidFill>
                          <a:effectLst/>
                          <a:uLnTx/>
                          <a:uFillTx/>
                          <a:latin typeface="+mn-lt"/>
                          <a:ea typeface="+mn-ea"/>
                          <a:cs typeface="+mn-cs"/>
                        </a:rPr>
                        <a:t>Number of Change Request accepted</a:t>
                      </a:r>
                    </a:p>
                    <a:p>
                      <a:pPr marL="168275" indent="-168275">
                        <a:buFont typeface="Arial" panose="020B0604020202020204" pitchFamily="34" charset="0"/>
                        <a:buChar char="•"/>
                      </a:pPr>
                      <a:r>
                        <a:rPr kumimoji="0" lang="en-US" sz="2000" b="0" i="0" u="none" strike="noStrike" kern="1200" cap="none" spc="0" normalizeH="0" baseline="0" noProof="0" dirty="0" smtClean="0">
                          <a:ln>
                            <a:noFill/>
                          </a:ln>
                          <a:solidFill>
                            <a:prstClr val="black"/>
                          </a:solidFill>
                          <a:effectLst/>
                          <a:uLnTx/>
                          <a:uFillTx/>
                          <a:latin typeface="+mn-lt"/>
                          <a:ea typeface="+mn-ea"/>
                          <a:cs typeface="+mn-cs"/>
                        </a:rPr>
                        <a:t>Number of Deliverables completed</a:t>
                      </a:r>
                    </a:p>
                  </a:txBody>
                  <a:tcPr marT="91440" marB="91440"/>
                </a:tc>
              </a:tr>
            </a:tbl>
          </a:graphicData>
        </a:graphic>
      </p:graphicFrame>
    </p:spTree>
    <p:extLst>
      <p:ext uri="{BB962C8B-B14F-4D97-AF65-F5344CB8AC3E}">
        <p14:creationId xmlns:p14="http://schemas.microsoft.com/office/powerpoint/2010/main" val="17182842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Control Scope </a:t>
            </a:r>
            <a:r>
              <a:rPr lang="en-US" sz="2800" b="1" dirty="0">
                <a:solidFill>
                  <a:srgbClr val="FF0000"/>
                </a:solidFill>
                <a:effectLst>
                  <a:outerShdw blurRad="38100" dist="38100" dir="2700000" algn="tl">
                    <a:srgbClr val="000000">
                      <a:alpha val="43137"/>
                    </a:srgbClr>
                  </a:outerShdw>
                </a:effectLst>
              </a:rPr>
              <a:t>Outputs … </a:t>
            </a:r>
            <a:r>
              <a:rPr lang="en-US" sz="2800" b="1" dirty="0" smtClean="0">
                <a:solidFill>
                  <a:srgbClr val="FF0000"/>
                </a:solidFill>
                <a:effectLst>
                  <a:outerShdw blurRad="38100" dist="38100" dir="2700000" algn="tl">
                    <a:srgbClr val="000000">
                      <a:alpha val="43137"/>
                    </a:srgbClr>
                  </a:outerShdw>
                </a:effectLst>
              </a:rPr>
              <a:t>1/2</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31</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2994279396"/>
              </p:ext>
            </p:extLst>
          </p:nvPr>
        </p:nvGraphicFramePr>
        <p:xfrm>
          <a:off x="228600" y="685801"/>
          <a:ext cx="8686800" cy="2194560"/>
        </p:xfrm>
        <a:graphic>
          <a:graphicData uri="http://schemas.openxmlformats.org/drawingml/2006/table">
            <a:tbl>
              <a:tblPr firstRow="1" bandRow="1">
                <a:tableStyleId>{5940675A-B579-460E-94D1-54222C63F5DA}</a:tableStyleId>
              </a:tblPr>
              <a:tblGrid>
                <a:gridCol w="2133600"/>
                <a:gridCol w="6553200"/>
              </a:tblGrid>
              <a:tr h="484264">
                <a:tc>
                  <a:txBody>
                    <a:bodyPr/>
                    <a:lstStyle/>
                    <a:p>
                      <a:r>
                        <a:rPr lang="en-US" sz="2000" b="1" dirty="0" smtClean="0"/>
                        <a:t>Output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1392258">
                <a:tc>
                  <a:txBody>
                    <a:bodyPr/>
                    <a:lstStyle/>
                    <a:p>
                      <a:r>
                        <a:rPr lang="en-US" sz="2000" b="0" dirty="0" smtClean="0"/>
                        <a:t>WPI</a:t>
                      </a:r>
                      <a:endParaRPr lang="en-US" sz="2000" b="0" dirty="0"/>
                    </a:p>
                  </a:txBody>
                  <a:tcPr marT="91440" marB="91440"/>
                </a:tc>
                <a:tc>
                  <a:txBody>
                    <a:bodyPr/>
                    <a:lstStyle/>
                    <a:p>
                      <a:pPr marL="173038" indent="-173038">
                        <a:buFont typeface="Arial" panose="020B0604020202020204" pitchFamily="34" charset="0"/>
                        <a:buChar char="•"/>
                      </a:pPr>
                      <a:r>
                        <a:rPr lang="en-US" sz="2000" b="0" kern="1200" dirty="0" smtClean="0">
                          <a:solidFill>
                            <a:schemeClr val="tx1"/>
                          </a:solidFill>
                          <a:latin typeface="+mn-lt"/>
                          <a:ea typeface="+mn-ea"/>
                          <a:cs typeface="+mn-cs"/>
                        </a:rPr>
                        <a:t>How well Product Deliverables are meeting the Requirements</a:t>
                      </a:r>
                    </a:p>
                    <a:p>
                      <a:pPr marL="173038" indent="-173038">
                        <a:buFont typeface="Arial" panose="020B0604020202020204" pitchFamily="34" charset="0"/>
                        <a:buChar char="•"/>
                      </a:pPr>
                      <a:r>
                        <a:rPr lang="en-US" sz="2000" b="0" kern="1200" dirty="0" smtClean="0">
                          <a:solidFill>
                            <a:schemeClr val="tx1"/>
                          </a:solidFill>
                          <a:latin typeface="+mn-lt"/>
                          <a:ea typeface="+mn-ea"/>
                          <a:cs typeface="+mn-cs"/>
                        </a:rPr>
                        <a:t>Include</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Scope</a:t>
                      </a:r>
                      <a:r>
                        <a:rPr lang="en-US" sz="2000" b="0" kern="1200" baseline="0" dirty="0" smtClean="0">
                          <a:solidFill>
                            <a:schemeClr val="tx1"/>
                          </a:solidFill>
                          <a:latin typeface="+mn-lt"/>
                          <a:ea typeface="+mn-ea"/>
                          <a:cs typeface="+mn-cs"/>
                        </a:rPr>
                        <a:t> Variances; their causes and impact on Schedule or Cost; Forecast for future scope performance etc</a:t>
                      </a:r>
                      <a:endParaRPr lang="en-US" sz="2000" b="0" kern="1200" dirty="0" smtClean="0">
                        <a:solidFill>
                          <a:schemeClr val="tx1"/>
                        </a:solidFill>
                        <a:latin typeface="+mn-lt"/>
                        <a:ea typeface="+mn-ea"/>
                        <a:cs typeface="+mn-cs"/>
                      </a:endParaRPr>
                    </a:p>
                  </a:txBody>
                  <a:tcPr marT="91440" marB="91440"/>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062792958"/>
              </p:ext>
            </p:extLst>
          </p:nvPr>
        </p:nvGraphicFramePr>
        <p:xfrm>
          <a:off x="228600" y="2877408"/>
          <a:ext cx="8686800" cy="1402080"/>
        </p:xfrm>
        <a:graphic>
          <a:graphicData uri="http://schemas.openxmlformats.org/drawingml/2006/table">
            <a:tbl>
              <a:tblPr firstRow="1" bandRow="1">
                <a:tableStyleId>{5940675A-B579-460E-94D1-54222C63F5DA}</a:tableStyleId>
              </a:tblPr>
              <a:tblGrid>
                <a:gridCol w="2133600"/>
                <a:gridCol w="6553200"/>
              </a:tblGrid>
              <a:tr h="786928">
                <a:tc>
                  <a:txBody>
                    <a:bodyPr/>
                    <a:lstStyle/>
                    <a:p>
                      <a:r>
                        <a:rPr lang="en-US" sz="2000" b="0" dirty="0" smtClean="0"/>
                        <a:t>Change</a:t>
                      </a:r>
                      <a:r>
                        <a:rPr lang="en-US" sz="2000" b="0" baseline="0" dirty="0" smtClean="0"/>
                        <a:t> Request</a:t>
                      </a:r>
                      <a:endParaRPr lang="en-US" sz="2000" b="0" dirty="0"/>
                    </a:p>
                  </a:txBody>
                  <a:tcPr marT="91440" marB="91440"/>
                </a:tc>
                <a:tc>
                  <a:txBody>
                    <a:bodyPr/>
                    <a:lstStyle/>
                    <a:p>
                      <a:pPr marL="173038" indent="-173038">
                        <a:buFont typeface="Arial" panose="020B0604020202020204" pitchFamily="34" charset="0"/>
                        <a:buChar char="•"/>
                      </a:pPr>
                      <a:r>
                        <a:rPr lang="en-US" sz="2000" b="0" kern="1200" dirty="0" smtClean="0">
                          <a:solidFill>
                            <a:schemeClr val="tx1"/>
                          </a:solidFill>
                          <a:latin typeface="+mn-lt"/>
                          <a:ea typeface="+mn-ea"/>
                          <a:cs typeface="+mn-cs"/>
                        </a:rPr>
                        <a:t>Change</a:t>
                      </a:r>
                      <a:r>
                        <a:rPr lang="en-US" sz="2000" b="0" kern="1200" baseline="0" dirty="0" smtClean="0">
                          <a:solidFill>
                            <a:schemeClr val="tx1"/>
                          </a:solidFill>
                          <a:latin typeface="+mn-lt"/>
                          <a:ea typeface="+mn-ea"/>
                          <a:cs typeface="+mn-cs"/>
                        </a:rPr>
                        <a:t> to Scope Baseline or other components of the Project Management Plan</a:t>
                      </a:r>
                    </a:p>
                    <a:p>
                      <a:pPr marL="173038" indent="-173038">
                        <a:buFont typeface="Arial" panose="020B0604020202020204" pitchFamily="34" charset="0"/>
                        <a:buChar char="•"/>
                      </a:pPr>
                      <a:r>
                        <a:rPr lang="en-US" sz="2000" b="0" kern="1200" baseline="0" dirty="0" smtClean="0">
                          <a:solidFill>
                            <a:schemeClr val="tx1"/>
                          </a:solidFill>
                          <a:latin typeface="+mn-lt"/>
                          <a:ea typeface="+mn-ea"/>
                          <a:cs typeface="+mn-cs"/>
                        </a:rPr>
                        <a:t>Include Preventive or C</a:t>
                      </a:r>
                      <a:r>
                        <a:rPr lang="en-US" sz="2000" b="0" kern="1200" dirty="0" smtClean="0">
                          <a:solidFill>
                            <a:schemeClr val="tx1"/>
                          </a:solidFill>
                          <a:latin typeface="+mn-lt"/>
                          <a:ea typeface="+mn-ea"/>
                          <a:cs typeface="+mn-cs"/>
                        </a:rPr>
                        <a:t>orrective Actions,</a:t>
                      </a:r>
                      <a:r>
                        <a:rPr lang="en-US" sz="2000" b="0" kern="1200" baseline="0" dirty="0" smtClean="0">
                          <a:solidFill>
                            <a:schemeClr val="tx1"/>
                          </a:solidFill>
                          <a:latin typeface="+mn-lt"/>
                          <a:ea typeface="+mn-ea"/>
                          <a:cs typeface="+mn-cs"/>
                        </a:rPr>
                        <a:t> Defect Repairs or Enhancement Requests</a:t>
                      </a:r>
                      <a:endParaRPr lang="en-US" sz="2000" b="0" kern="1200" dirty="0" smtClean="0">
                        <a:solidFill>
                          <a:schemeClr val="tx1"/>
                        </a:solidFill>
                        <a:latin typeface="+mn-lt"/>
                        <a:ea typeface="+mn-ea"/>
                        <a:cs typeface="+mn-cs"/>
                      </a:endParaRPr>
                    </a:p>
                  </a:txBody>
                  <a:tcPr marT="91440" marB="91440"/>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496560755"/>
              </p:ext>
            </p:extLst>
          </p:nvPr>
        </p:nvGraphicFramePr>
        <p:xfrm>
          <a:off x="228600" y="4278880"/>
          <a:ext cx="8686800" cy="2011680"/>
        </p:xfrm>
        <a:graphic>
          <a:graphicData uri="http://schemas.openxmlformats.org/drawingml/2006/table">
            <a:tbl>
              <a:tblPr firstRow="1" bandRow="1">
                <a:tableStyleId>{5940675A-B579-460E-94D1-54222C63F5DA}</a:tableStyleId>
              </a:tblPr>
              <a:tblGrid>
                <a:gridCol w="2133600"/>
                <a:gridCol w="6553200"/>
              </a:tblGrid>
              <a:tr h="548640">
                <a:tc>
                  <a:txBody>
                    <a:bodyPr/>
                    <a:lstStyle/>
                    <a:p>
                      <a:r>
                        <a:rPr lang="en-US" sz="2000" b="0" dirty="0" smtClean="0"/>
                        <a:t>Project</a:t>
                      </a:r>
                      <a:r>
                        <a:rPr lang="en-US" sz="2000" b="0" baseline="0" dirty="0" smtClean="0"/>
                        <a:t> Plan Updates</a:t>
                      </a:r>
                      <a:endParaRPr lang="en-US" sz="2000" b="0" dirty="0"/>
                    </a:p>
                  </a:txBody>
                  <a:tcPr marT="91440" marB="91440"/>
                </a:tc>
                <a:tc>
                  <a:txBody>
                    <a:bodyPr/>
                    <a:lstStyle/>
                    <a:p>
                      <a:pPr marL="0" indent="0">
                        <a:buFont typeface="Arial" panose="020B0604020202020204" pitchFamily="34" charset="0"/>
                        <a:buNone/>
                      </a:pPr>
                      <a:r>
                        <a:rPr kumimoji="0" lang="en-US" sz="2000" b="0" i="0" u="sng" strike="noStrike" kern="1200" cap="none" spc="0" normalizeH="0" baseline="0" noProof="0" dirty="0" smtClean="0">
                          <a:ln>
                            <a:noFill/>
                          </a:ln>
                          <a:solidFill>
                            <a:prstClr val="black"/>
                          </a:solidFill>
                          <a:effectLst/>
                          <a:uLnTx/>
                          <a:uFillTx/>
                          <a:latin typeface="+mn-lt"/>
                          <a:ea typeface="+mn-ea"/>
                          <a:cs typeface="+mn-cs"/>
                        </a:rPr>
                        <a:t>Scope Baseline Update</a:t>
                      </a:r>
                      <a:endParaRPr kumimoji="0" lang="en-US" sz="2000" b="0" i="0" u="none" strike="noStrike" kern="1200" cap="none" spc="0" normalizeH="0" baseline="0" noProof="0" dirty="0" smtClean="0">
                        <a:ln>
                          <a:noFill/>
                        </a:ln>
                        <a:solidFill>
                          <a:prstClr val="black"/>
                        </a:solidFill>
                        <a:effectLst/>
                        <a:uLnTx/>
                        <a:uFillTx/>
                        <a:latin typeface="+mn-lt"/>
                        <a:ea typeface="+mn-ea"/>
                        <a:cs typeface="+mn-cs"/>
                      </a:endParaRPr>
                    </a:p>
                    <a:p>
                      <a:pPr marL="168275" indent="-168275">
                        <a:buFont typeface="Arial" panose="020B0604020202020204" pitchFamily="34" charset="0"/>
                        <a:buChar char="•"/>
                      </a:pPr>
                      <a:r>
                        <a:rPr kumimoji="0" lang="en-US" sz="2000" b="0" i="0" u="none" strike="noStrike" kern="1200" cap="none" spc="0" normalizeH="0" baseline="0" noProof="0" dirty="0" smtClean="0">
                          <a:ln>
                            <a:noFill/>
                          </a:ln>
                          <a:solidFill>
                            <a:prstClr val="black"/>
                          </a:solidFill>
                          <a:effectLst/>
                          <a:uLnTx/>
                          <a:uFillTx/>
                          <a:latin typeface="+mn-lt"/>
                          <a:ea typeface="+mn-ea"/>
                          <a:cs typeface="+mn-cs"/>
                        </a:rPr>
                        <a:t>Possible changes to the Scope Statement, WBS &amp; WBS Dictionary</a:t>
                      </a:r>
                    </a:p>
                    <a:p>
                      <a:pPr marL="0" indent="0">
                        <a:buFont typeface="Arial" panose="020B0604020202020204" pitchFamily="34" charset="0"/>
                        <a:buNone/>
                      </a:pPr>
                      <a:r>
                        <a:rPr kumimoji="0" lang="en-US" sz="2000" b="0" i="0" u="sng" strike="noStrike" kern="1200" cap="none" spc="0" normalizeH="0" baseline="0" noProof="0" dirty="0" smtClean="0">
                          <a:ln>
                            <a:noFill/>
                          </a:ln>
                          <a:solidFill>
                            <a:prstClr val="black"/>
                          </a:solidFill>
                          <a:effectLst/>
                          <a:uLnTx/>
                          <a:uFillTx/>
                          <a:latin typeface="+mn-lt"/>
                          <a:ea typeface="+mn-ea"/>
                          <a:cs typeface="+mn-cs"/>
                        </a:rPr>
                        <a:t>Other Baseline Updates</a:t>
                      </a:r>
                    </a:p>
                    <a:p>
                      <a:pPr marL="168275" indent="-168275">
                        <a:buFont typeface="Arial" panose="020B0604020202020204" pitchFamily="34" charset="0"/>
                        <a:buChar char="•"/>
                      </a:pPr>
                      <a:r>
                        <a:rPr lang="en-US" sz="2000" b="0" kern="1200" dirty="0" smtClean="0">
                          <a:solidFill>
                            <a:schemeClr val="tx1"/>
                          </a:solidFill>
                          <a:latin typeface="+mn-lt"/>
                          <a:ea typeface="+mn-ea"/>
                          <a:cs typeface="+mn-cs"/>
                        </a:rPr>
                        <a:t>Cost and Schedule Baselines</a:t>
                      </a:r>
                      <a:r>
                        <a:rPr lang="en-US" sz="2000" b="0" kern="1200" baseline="0" dirty="0" smtClean="0">
                          <a:solidFill>
                            <a:schemeClr val="tx1"/>
                          </a:solidFill>
                          <a:latin typeface="+mn-lt"/>
                          <a:ea typeface="+mn-ea"/>
                          <a:cs typeface="+mn-cs"/>
                        </a:rPr>
                        <a:t> if affected by the Scope Change</a:t>
                      </a:r>
                      <a:endParaRPr lang="en-US" sz="2000" b="0" kern="1200" dirty="0" smtClean="0">
                        <a:solidFill>
                          <a:schemeClr val="tx1"/>
                        </a:solidFill>
                        <a:latin typeface="+mn-lt"/>
                        <a:ea typeface="+mn-ea"/>
                        <a:cs typeface="+mn-cs"/>
                      </a:endParaRPr>
                    </a:p>
                  </a:txBody>
                  <a:tcPr marT="91440" marB="91440"/>
                </a:tc>
              </a:tr>
            </a:tbl>
          </a:graphicData>
        </a:graphic>
      </p:graphicFrame>
      <p:sp>
        <p:nvSpPr>
          <p:cNvPr id="5" name="Footer Placeholder 4"/>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1848761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Control Scope </a:t>
            </a:r>
            <a:r>
              <a:rPr lang="en-US" sz="2800" b="1" dirty="0">
                <a:solidFill>
                  <a:srgbClr val="FF0000"/>
                </a:solidFill>
                <a:effectLst>
                  <a:outerShdw blurRad="38100" dist="38100" dir="2700000" algn="tl">
                    <a:srgbClr val="000000">
                      <a:alpha val="43137"/>
                    </a:srgbClr>
                  </a:outerShdw>
                </a:effectLst>
              </a:rPr>
              <a:t>Outputs … </a:t>
            </a:r>
            <a:r>
              <a:rPr lang="en-US" sz="2800" b="1" dirty="0" smtClean="0">
                <a:solidFill>
                  <a:srgbClr val="FF0000"/>
                </a:solidFill>
                <a:effectLst>
                  <a:outerShdw blurRad="38100" dist="38100" dir="2700000" algn="tl">
                    <a:srgbClr val="000000">
                      <a:alpha val="43137"/>
                    </a:srgbClr>
                  </a:outerShdw>
                </a:effectLst>
              </a:rPr>
              <a:t>2/2</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32</a:t>
            </a:fld>
            <a:endParaRPr lang="en-US" b="1" dirty="0">
              <a:solidFill>
                <a:prstClr val="black"/>
              </a:solidFill>
            </a:endParaRPr>
          </a:p>
        </p:txBody>
      </p:sp>
      <p:graphicFrame>
        <p:nvGraphicFramePr>
          <p:cNvPr id="13" name="Table 12"/>
          <p:cNvGraphicFramePr>
            <a:graphicFrameLocks noGrp="1"/>
          </p:cNvGraphicFramePr>
          <p:nvPr>
            <p:extLst>
              <p:ext uri="{D42A27DB-BD31-4B8C-83A1-F6EECF244321}">
                <p14:modId xmlns:p14="http://schemas.microsoft.com/office/powerpoint/2010/main" val="2544087710"/>
              </p:ext>
            </p:extLst>
          </p:nvPr>
        </p:nvGraphicFramePr>
        <p:xfrm>
          <a:off x="228600" y="685800"/>
          <a:ext cx="8686800" cy="1097280"/>
        </p:xfrm>
        <a:graphic>
          <a:graphicData uri="http://schemas.openxmlformats.org/drawingml/2006/table">
            <a:tbl>
              <a:tblPr firstRow="1" bandRow="1">
                <a:tableStyleId>{5940675A-B579-460E-94D1-54222C63F5DA}</a:tableStyleId>
              </a:tblPr>
              <a:tblGrid>
                <a:gridCol w="2133600"/>
                <a:gridCol w="6553200"/>
              </a:tblGrid>
              <a:tr h="1066800">
                <a:tc>
                  <a:txBody>
                    <a:bodyPr/>
                    <a:lstStyle/>
                    <a:p>
                      <a:r>
                        <a:rPr lang="en-US" sz="2000" b="0" dirty="0" smtClean="0"/>
                        <a:t>Project</a:t>
                      </a:r>
                      <a:r>
                        <a:rPr lang="en-US" sz="2000" b="0" baseline="0" dirty="0" smtClean="0"/>
                        <a:t> Documents Updates</a:t>
                      </a:r>
                      <a:endParaRPr lang="en-US" sz="2000" b="0" dirty="0"/>
                    </a:p>
                  </a:txBody>
                  <a:tcPr marT="91440" marB="91440"/>
                </a:tc>
                <a:tc>
                  <a:txBody>
                    <a:bodyPr/>
                    <a:lstStyle/>
                    <a:p>
                      <a:pPr marL="173038" indent="-173038">
                        <a:buFont typeface="Arial" panose="020B0604020202020204" pitchFamily="34" charset="0"/>
                        <a:buChar char="•"/>
                      </a:pPr>
                      <a:r>
                        <a:rPr lang="en-US" sz="2000" b="0" kern="1200" dirty="0" smtClean="0">
                          <a:solidFill>
                            <a:schemeClr val="tx1"/>
                          </a:solidFill>
                          <a:latin typeface="+mn-lt"/>
                          <a:ea typeface="+mn-ea"/>
                          <a:cs typeface="+mn-cs"/>
                        </a:rPr>
                        <a:t>Requirements</a:t>
                      </a:r>
                      <a:r>
                        <a:rPr lang="en-US" sz="2000" b="0" kern="1200" baseline="0" dirty="0" smtClean="0">
                          <a:solidFill>
                            <a:schemeClr val="tx1"/>
                          </a:solidFill>
                          <a:latin typeface="+mn-lt"/>
                          <a:ea typeface="+mn-ea"/>
                          <a:cs typeface="+mn-cs"/>
                        </a:rPr>
                        <a:t> Documentation</a:t>
                      </a:r>
                    </a:p>
                    <a:p>
                      <a:pPr marL="173038" indent="-173038">
                        <a:buFont typeface="Arial" panose="020B0604020202020204" pitchFamily="34" charset="0"/>
                        <a:buChar char="•"/>
                      </a:pPr>
                      <a:r>
                        <a:rPr lang="en-US" sz="2000" b="0" kern="1200" baseline="0" dirty="0" smtClean="0">
                          <a:solidFill>
                            <a:schemeClr val="tx1"/>
                          </a:solidFill>
                          <a:latin typeface="+mn-lt"/>
                          <a:ea typeface="+mn-ea"/>
                          <a:cs typeface="+mn-cs"/>
                        </a:rPr>
                        <a:t>Requirements Traceability Matrix</a:t>
                      </a:r>
                    </a:p>
                  </a:txBody>
                  <a:tcPr marT="91440" marB="91440"/>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003712645"/>
              </p:ext>
            </p:extLst>
          </p:nvPr>
        </p:nvGraphicFramePr>
        <p:xfrm>
          <a:off x="232608" y="1788696"/>
          <a:ext cx="8686800" cy="1097280"/>
        </p:xfrm>
        <a:graphic>
          <a:graphicData uri="http://schemas.openxmlformats.org/drawingml/2006/table">
            <a:tbl>
              <a:tblPr firstRow="1" bandRow="1">
                <a:tableStyleId>{5940675A-B579-460E-94D1-54222C63F5DA}</a:tableStyleId>
              </a:tblPr>
              <a:tblGrid>
                <a:gridCol w="2133600"/>
                <a:gridCol w="6553200"/>
              </a:tblGrid>
              <a:tr h="1066800">
                <a:tc>
                  <a:txBody>
                    <a:bodyPr/>
                    <a:lstStyle/>
                    <a:p>
                      <a:r>
                        <a:rPr lang="en-US" sz="2000" b="0" dirty="0" smtClean="0"/>
                        <a:t>OPA </a:t>
                      </a:r>
                      <a:r>
                        <a:rPr lang="en-US" sz="2000" b="0" baseline="0" dirty="0" smtClean="0"/>
                        <a:t>Updates</a:t>
                      </a:r>
                      <a:endParaRPr lang="en-US" sz="2000" b="0" dirty="0"/>
                    </a:p>
                  </a:txBody>
                  <a:tcPr marT="91440" marB="91440"/>
                </a:tc>
                <a:tc>
                  <a:txBody>
                    <a:bodyPr/>
                    <a:lstStyle/>
                    <a:p>
                      <a:pPr marL="173038" indent="-173038">
                        <a:buFont typeface="Arial" panose="020B0604020202020204" pitchFamily="34" charset="0"/>
                        <a:buChar char="•"/>
                      </a:pPr>
                      <a:r>
                        <a:rPr lang="en-US" sz="2000" b="0" kern="1200" dirty="0" smtClean="0">
                          <a:solidFill>
                            <a:schemeClr val="tx1"/>
                          </a:solidFill>
                          <a:latin typeface="+mn-lt"/>
                          <a:ea typeface="+mn-ea"/>
                          <a:cs typeface="+mn-cs"/>
                        </a:rPr>
                        <a:t>Causes of Variances</a:t>
                      </a:r>
                    </a:p>
                    <a:p>
                      <a:pPr marL="173038" indent="-173038">
                        <a:buFont typeface="Arial" panose="020B0604020202020204" pitchFamily="34" charset="0"/>
                        <a:buChar char="•"/>
                      </a:pPr>
                      <a:r>
                        <a:rPr lang="en-US" sz="2000" b="0" kern="1200" dirty="0" smtClean="0">
                          <a:solidFill>
                            <a:schemeClr val="tx1"/>
                          </a:solidFill>
                          <a:latin typeface="+mn-lt"/>
                          <a:ea typeface="+mn-ea"/>
                          <a:cs typeface="+mn-cs"/>
                        </a:rPr>
                        <a:t>Corrective Action chosen and the Reasons</a:t>
                      </a:r>
                    </a:p>
                    <a:p>
                      <a:pPr marL="173038" indent="-173038">
                        <a:buFont typeface="Arial" panose="020B0604020202020204" pitchFamily="34" charset="0"/>
                        <a:buChar char="•"/>
                      </a:pPr>
                      <a:r>
                        <a:rPr lang="en-US" sz="2000" b="0" kern="1200" dirty="0" smtClean="0">
                          <a:solidFill>
                            <a:schemeClr val="tx1"/>
                          </a:solidFill>
                          <a:latin typeface="+mn-lt"/>
                          <a:ea typeface="+mn-ea"/>
                          <a:cs typeface="+mn-cs"/>
                        </a:rPr>
                        <a:t>Other types of Lessons learnt</a:t>
                      </a:r>
                      <a:endParaRPr lang="en-US" sz="2000" b="0" kern="1200" baseline="0" dirty="0" smtClean="0">
                        <a:solidFill>
                          <a:schemeClr val="tx1"/>
                        </a:solidFill>
                        <a:latin typeface="+mn-lt"/>
                        <a:ea typeface="+mn-ea"/>
                        <a:cs typeface="+mn-cs"/>
                      </a:endParaRPr>
                    </a:p>
                  </a:txBody>
                  <a:tcPr marT="91440" marB="91440"/>
                </a:tc>
              </a:tr>
            </a:tbl>
          </a:graphicData>
        </a:graphic>
      </p:graphicFrame>
      <p:sp>
        <p:nvSpPr>
          <p:cNvPr id="5" name="Footer Placeholder 4"/>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41297645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Control Scope – Tools &amp; Techniques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33</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2483308817"/>
              </p:ext>
            </p:extLst>
          </p:nvPr>
        </p:nvGraphicFramePr>
        <p:xfrm>
          <a:off x="76200" y="624016"/>
          <a:ext cx="8991600" cy="3108960"/>
        </p:xfrm>
        <a:graphic>
          <a:graphicData uri="http://schemas.openxmlformats.org/drawingml/2006/table">
            <a:tbl>
              <a:tblPr firstRow="1" bandRow="1">
                <a:tableStyleId>{5940675A-B579-460E-94D1-54222C63F5DA}</a:tableStyleId>
              </a:tblPr>
              <a:tblGrid>
                <a:gridCol w="1971842"/>
                <a:gridCol w="7019758"/>
              </a:tblGrid>
              <a:tr h="484264">
                <a:tc>
                  <a:txBody>
                    <a:bodyPr/>
                    <a:lstStyle/>
                    <a:p>
                      <a:r>
                        <a:rPr lang="en-US" sz="2000" b="1" dirty="0" smtClean="0"/>
                        <a:t>Tools &amp; Techs</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1392258">
                <a:tc>
                  <a:txBody>
                    <a:bodyPr/>
                    <a:lstStyle/>
                    <a:p>
                      <a:r>
                        <a:rPr lang="en-US" sz="2000" b="0" dirty="0" smtClean="0"/>
                        <a:t>Variance Analysis</a:t>
                      </a:r>
                      <a:endParaRPr lang="en-US" sz="2000" b="0" dirty="0"/>
                    </a:p>
                  </a:txBody>
                  <a:tcPr marT="91440" marB="91440"/>
                </a:tc>
                <a:tc>
                  <a:txBody>
                    <a:bodyPr/>
                    <a:lstStyle/>
                    <a:p>
                      <a:pPr marL="228600" indent="-228600">
                        <a:buFont typeface="Arial" panose="020B0604020202020204" pitchFamily="34" charset="0"/>
                        <a:buChar char="•"/>
                      </a:pPr>
                      <a:r>
                        <a:rPr lang="en-US" sz="2000" b="0" kern="1200" dirty="0" smtClean="0">
                          <a:solidFill>
                            <a:schemeClr val="tx1"/>
                          </a:solidFill>
                          <a:latin typeface="+mn-lt"/>
                          <a:ea typeface="+mn-ea"/>
                          <a:cs typeface="+mn-cs"/>
                        </a:rPr>
                        <a:t>Determines the Cause</a:t>
                      </a:r>
                      <a:r>
                        <a:rPr lang="en-US" sz="2000" b="0" kern="1200" baseline="0" dirty="0" smtClean="0">
                          <a:solidFill>
                            <a:schemeClr val="tx1"/>
                          </a:solidFill>
                          <a:latin typeface="+mn-lt"/>
                          <a:ea typeface="+mn-ea"/>
                          <a:cs typeface="+mn-cs"/>
                        </a:rPr>
                        <a:t> &amp; Degree of difference between the Baseline and Actual Performance</a:t>
                      </a:r>
                    </a:p>
                    <a:p>
                      <a:pPr marL="228600" indent="-228600">
                        <a:buFont typeface="Arial" panose="020B0604020202020204" pitchFamily="34" charset="0"/>
                        <a:buChar char="•"/>
                      </a:pPr>
                      <a:r>
                        <a:rPr lang="en-US" sz="2000" b="0" kern="1200" baseline="0" dirty="0" smtClean="0">
                          <a:solidFill>
                            <a:schemeClr val="tx1"/>
                          </a:solidFill>
                          <a:latin typeface="+mn-lt"/>
                          <a:ea typeface="+mn-ea"/>
                          <a:cs typeface="+mn-cs"/>
                        </a:rPr>
                        <a:t>Performance </a:t>
                      </a:r>
                      <a:r>
                        <a:rPr lang="en-US" sz="2000" b="0" kern="1200" dirty="0" smtClean="0">
                          <a:solidFill>
                            <a:schemeClr val="tx1"/>
                          </a:solidFill>
                          <a:latin typeface="+mn-lt"/>
                          <a:ea typeface="+mn-ea"/>
                          <a:cs typeface="+mn-cs"/>
                        </a:rPr>
                        <a:t>Measurements used to assess the magnitude of Variation form the original Scope Baseline</a:t>
                      </a:r>
                    </a:p>
                    <a:p>
                      <a:pPr marL="228600" indent="-228600">
                        <a:buFont typeface="Arial" panose="020B0604020202020204" pitchFamily="34" charset="0"/>
                        <a:buChar char="•"/>
                      </a:pPr>
                      <a:r>
                        <a:rPr lang="en-US" sz="2000" b="0" kern="1200" dirty="0" smtClean="0">
                          <a:solidFill>
                            <a:schemeClr val="tx1"/>
                          </a:solidFill>
                          <a:latin typeface="+mn-lt"/>
                          <a:ea typeface="+mn-ea"/>
                          <a:cs typeface="+mn-cs"/>
                        </a:rPr>
                        <a:t>Important aspects of Project Scope Control include</a:t>
                      </a:r>
                      <a:r>
                        <a:rPr lang="en-US" sz="2000" b="0" kern="1200" baseline="0" dirty="0" smtClean="0">
                          <a:solidFill>
                            <a:schemeClr val="tx1"/>
                          </a:solidFill>
                          <a:latin typeface="+mn-lt"/>
                          <a:ea typeface="+mn-ea"/>
                          <a:cs typeface="+mn-cs"/>
                        </a:rPr>
                        <a:t> determining the Cause &amp; Degree of the Variance relative to the Scope Baseline and deciding whether Corrective or Preventive Action is required</a:t>
                      </a:r>
                    </a:p>
                  </a:txBody>
                  <a:tcPr marT="91440" marB="91440"/>
                </a:tc>
              </a:tr>
            </a:tbl>
          </a:graphicData>
        </a:graphic>
      </p:graphicFrame>
      <p:sp>
        <p:nvSpPr>
          <p:cNvPr id="4" name="TextBox 3"/>
          <p:cNvSpPr txBox="1"/>
          <p:nvPr/>
        </p:nvSpPr>
        <p:spPr>
          <a:xfrm>
            <a:off x="2105980" y="4337712"/>
            <a:ext cx="5037469" cy="1200329"/>
          </a:xfrm>
          <a:prstGeom prst="rect">
            <a:avLst/>
          </a:prstGeom>
          <a:noFill/>
        </p:spPr>
        <p:txBody>
          <a:bodyPr wrap="none" rtlCol="0">
            <a:spAutoFit/>
          </a:bodyPr>
          <a:lstStyle/>
          <a:p>
            <a:pPr marL="1377950" indent="-1377950"/>
            <a:r>
              <a:rPr lang="en-US" u="sng" dirty="0" smtClean="0"/>
              <a:t>Gradient</a:t>
            </a:r>
          </a:p>
          <a:p>
            <a:pPr marL="1541463" indent="-1541463"/>
            <a:r>
              <a:rPr lang="en-US" dirty="0" smtClean="0"/>
              <a:t>Requirement 	: 5</a:t>
            </a:r>
            <a:r>
              <a:rPr lang="en-US" baseline="30000" dirty="0" smtClean="0"/>
              <a:t>o </a:t>
            </a:r>
            <a:r>
              <a:rPr lang="en-US" dirty="0" smtClean="0"/>
              <a:t> max with a tolerance of 0.20%</a:t>
            </a:r>
          </a:p>
          <a:p>
            <a:pPr marL="1541463" indent="-1541463"/>
            <a:r>
              <a:rPr lang="en-US" dirty="0" smtClean="0"/>
              <a:t>Actual	: 5.08</a:t>
            </a:r>
            <a:r>
              <a:rPr lang="en-US" baseline="30000" dirty="0"/>
              <a:t>o</a:t>
            </a:r>
            <a:endParaRPr lang="en-US" dirty="0" smtClean="0"/>
          </a:p>
          <a:p>
            <a:pPr marL="1541463" indent="-1541463"/>
            <a:r>
              <a:rPr lang="en-US" dirty="0" smtClean="0"/>
              <a:t>Variance	: ?</a:t>
            </a:r>
            <a:endParaRPr lang="en-US" dirty="0"/>
          </a:p>
        </p:txBody>
      </p:sp>
      <p:sp>
        <p:nvSpPr>
          <p:cNvPr id="6" name="Footer Placeholder 5"/>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2432739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 y="0"/>
            <a:ext cx="9089201" cy="600635"/>
          </a:xfrm>
        </p:spPr>
        <p:txBody>
          <a:bodyPr>
            <a:normAutofit/>
          </a:bodyPr>
          <a:lstStyle/>
          <a:p>
            <a:pPr algn="l"/>
            <a:r>
              <a:rPr lang="en-US" sz="3200" b="1" i="1" dirty="0" smtClean="0">
                <a:solidFill>
                  <a:srgbClr val="FF0000"/>
                </a:solidFill>
                <a:effectLst>
                  <a:outerShdw blurRad="38100" dist="38100" dir="2700000" algn="tl">
                    <a:srgbClr val="000000">
                      <a:alpha val="43137"/>
                    </a:srgbClr>
                  </a:outerShdw>
                </a:effectLst>
              </a:rPr>
              <a:t>Validate Scope</a:t>
            </a:r>
            <a:r>
              <a:rPr lang="en-US" sz="3200" b="1" dirty="0" smtClean="0">
                <a:solidFill>
                  <a:srgbClr val="FF0000"/>
                </a:solidFill>
                <a:effectLst>
                  <a:outerShdw blurRad="38100" dist="38100" dir="2700000" algn="tl">
                    <a:srgbClr val="000000">
                      <a:alpha val="43137"/>
                    </a:srgbClr>
                  </a:outerShdw>
                </a:effectLst>
              </a:rPr>
              <a:t> </a:t>
            </a:r>
            <a:r>
              <a:rPr lang="en-US" sz="2800" b="1" dirty="0" smtClean="0">
                <a:solidFill>
                  <a:srgbClr val="FF0000"/>
                </a:solidFill>
                <a:effectLst>
                  <a:outerShdw blurRad="38100" dist="38100" dir="2700000" algn="tl">
                    <a:srgbClr val="000000">
                      <a:alpha val="43137"/>
                    </a:srgbClr>
                  </a:outerShdw>
                </a:effectLst>
              </a:rPr>
              <a:t>Inputs &amp; Outputs</a:t>
            </a:r>
            <a:endParaRPr lang="en-US" sz="24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34</a:t>
            </a:fld>
            <a:endParaRPr lang="en-US" b="1" dirty="0">
              <a:solidFill>
                <a:prstClr val="black"/>
              </a:solidFill>
            </a:endParaRPr>
          </a:p>
        </p:txBody>
      </p:sp>
      <p:sp>
        <p:nvSpPr>
          <p:cNvPr id="6" name="Flowchart: Predefined Process 5"/>
          <p:cNvSpPr>
            <a:spLocks noChangeAspect="1"/>
          </p:cNvSpPr>
          <p:nvPr/>
        </p:nvSpPr>
        <p:spPr>
          <a:xfrm>
            <a:off x="3135922" y="2379131"/>
            <a:ext cx="2010075" cy="1346751"/>
          </a:xfrm>
          <a:prstGeom prst="flowChartPredefinedProcess">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prstClr val="black"/>
                </a:solidFill>
              </a:rPr>
              <a:t>Validate Scope</a:t>
            </a:r>
            <a:endParaRPr lang="en-US" sz="2400" b="1" dirty="0">
              <a:solidFill>
                <a:prstClr val="black"/>
              </a:solidFill>
            </a:endParaRPr>
          </a:p>
        </p:txBody>
      </p:sp>
      <p:sp>
        <p:nvSpPr>
          <p:cNvPr id="14" name="TextBox 13"/>
          <p:cNvSpPr txBox="1"/>
          <p:nvPr/>
        </p:nvSpPr>
        <p:spPr>
          <a:xfrm>
            <a:off x="225964" y="2051538"/>
            <a:ext cx="2824533" cy="1938992"/>
          </a:xfrm>
          <a:prstGeom prst="rect">
            <a:avLst/>
          </a:prstGeom>
          <a:noFill/>
        </p:spPr>
        <p:txBody>
          <a:bodyPr wrap="square" rtlCol="0">
            <a:spAutoFit/>
          </a:bodyPr>
          <a:lstStyle/>
          <a:p>
            <a:pPr marL="339725" indent="-339725">
              <a:buSzPct val="90000"/>
              <a:buFont typeface="+mj-lt"/>
              <a:buAutoNum type="arabicPeriod"/>
            </a:pPr>
            <a:r>
              <a:rPr lang="en-US" sz="2400" b="1" dirty="0" smtClean="0">
                <a:solidFill>
                  <a:prstClr val="black"/>
                </a:solidFill>
              </a:rPr>
              <a:t>PMP</a:t>
            </a:r>
          </a:p>
          <a:p>
            <a:pPr marL="339725" indent="-339725">
              <a:buSzPct val="90000"/>
              <a:buFont typeface="+mj-lt"/>
              <a:buAutoNum type="arabicPeriod"/>
            </a:pPr>
            <a:r>
              <a:rPr lang="en-US" sz="2400" b="1" dirty="0" smtClean="0">
                <a:solidFill>
                  <a:prstClr val="black"/>
                </a:solidFill>
              </a:rPr>
              <a:t>PDs (w/a)</a:t>
            </a:r>
          </a:p>
          <a:p>
            <a:pPr marL="339725" indent="-339725">
              <a:buSzPct val="90000"/>
              <a:buFont typeface="+mj-lt"/>
              <a:buAutoNum type="arabicPeriod"/>
            </a:pPr>
            <a:r>
              <a:rPr lang="en-US" sz="2400" b="1" dirty="0" smtClean="0">
                <a:solidFill>
                  <a:srgbClr val="0000CC"/>
                </a:solidFill>
              </a:rPr>
              <a:t>WPD</a:t>
            </a:r>
            <a:r>
              <a:rPr lang="en-US" sz="2400" dirty="0" smtClean="0">
                <a:solidFill>
                  <a:prstClr val="black"/>
                </a:solidFill>
              </a:rPr>
              <a:t>*</a:t>
            </a:r>
          </a:p>
          <a:p>
            <a:pPr marL="339725" indent="-339725">
              <a:buSzPct val="90000"/>
              <a:buFont typeface="+mj-lt"/>
              <a:buAutoNum type="arabicPeriod"/>
            </a:pPr>
            <a:r>
              <a:rPr lang="en-US" sz="2400" b="1" dirty="0" smtClean="0">
                <a:solidFill>
                  <a:prstClr val="black"/>
                </a:solidFill>
              </a:rPr>
              <a:t>OPA</a:t>
            </a:r>
          </a:p>
          <a:p>
            <a:pPr marL="339725" indent="-339725">
              <a:buSzPct val="90000"/>
              <a:buFont typeface="+mj-lt"/>
              <a:buAutoNum type="arabicPeriod"/>
            </a:pPr>
            <a:r>
              <a:rPr lang="en-US" sz="2400" b="1" dirty="0" smtClean="0">
                <a:solidFill>
                  <a:prstClr val="black"/>
                </a:solidFill>
              </a:rPr>
              <a:t>Any Specific </a:t>
            </a:r>
            <a:r>
              <a:rPr lang="en-US" sz="2400" b="1" dirty="0" smtClean="0"/>
              <a:t>Input</a:t>
            </a:r>
            <a:endParaRPr lang="en-US" sz="2200" b="1" dirty="0">
              <a:solidFill>
                <a:srgbClr val="0000CC"/>
              </a:solidFill>
            </a:endParaRPr>
          </a:p>
        </p:txBody>
      </p:sp>
      <p:sp>
        <p:nvSpPr>
          <p:cNvPr id="10" name="Right Arrow 9"/>
          <p:cNvSpPr/>
          <p:nvPr/>
        </p:nvSpPr>
        <p:spPr>
          <a:xfrm>
            <a:off x="5271557" y="2772510"/>
            <a:ext cx="320352"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5" name="TextBox 14"/>
          <p:cNvSpPr txBox="1"/>
          <p:nvPr/>
        </p:nvSpPr>
        <p:spPr>
          <a:xfrm>
            <a:off x="5764171" y="1705710"/>
            <a:ext cx="3151229" cy="2677656"/>
          </a:xfrm>
          <a:prstGeom prst="rect">
            <a:avLst/>
          </a:prstGeom>
          <a:noFill/>
        </p:spPr>
        <p:txBody>
          <a:bodyPr wrap="square" rtlCol="0">
            <a:spAutoFit/>
          </a:bodyPr>
          <a:lstStyle/>
          <a:p>
            <a:pPr marL="339725" indent="-339725">
              <a:buSzPct val="90000"/>
              <a:buFont typeface="+mj-lt"/>
              <a:buAutoNum type="arabicPeriod"/>
            </a:pPr>
            <a:r>
              <a:rPr lang="en-US" sz="2400" b="1" dirty="0" smtClean="0">
                <a:solidFill>
                  <a:prstClr val="black"/>
                </a:solidFill>
              </a:rPr>
              <a:t>PMP Updates</a:t>
            </a:r>
          </a:p>
          <a:p>
            <a:pPr marL="339725" indent="-339725">
              <a:buSzPct val="90000"/>
              <a:buFont typeface="+mj-lt"/>
              <a:buAutoNum type="arabicPeriod"/>
            </a:pPr>
            <a:r>
              <a:rPr lang="en-US" sz="2400" b="1" dirty="0" smtClean="0">
                <a:solidFill>
                  <a:prstClr val="black"/>
                </a:solidFill>
              </a:rPr>
              <a:t>PD Updates</a:t>
            </a:r>
          </a:p>
          <a:p>
            <a:pPr marL="339725" indent="-339725">
              <a:buSzPct val="90000"/>
              <a:buFont typeface="+mj-lt"/>
              <a:buAutoNum type="arabicPeriod"/>
            </a:pPr>
            <a:r>
              <a:rPr lang="en-US" sz="2400" b="1" dirty="0" smtClean="0">
                <a:solidFill>
                  <a:srgbClr val="0000CC"/>
                </a:solidFill>
              </a:rPr>
              <a:t>WPI</a:t>
            </a:r>
            <a:r>
              <a:rPr lang="en-US" sz="2400" dirty="0" smtClean="0"/>
              <a:t>**</a:t>
            </a:r>
            <a:endParaRPr lang="en-US" sz="2400" dirty="0"/>
          </a:p>
          <a:p>
            <a:pPr marL="339725" indent="-339725">
              <a:buSzPct val="90000"/>
              <a:buFont typeface="+mj-lt"/>
              <a:buAutoNum type="arabicPeriod"/>
            </a:pPr>
            <a:r>
              <a:rPr lang="en-US" sz="2400" b="1" dirty="0" smtClean="0">
                <a:solidFill>
                  <a:prstClr val="black"/>
                </a:solidFill>
              </a:rPr>
              <a:t>OPA </a:t>
            </a:r>
            <a:r>
              <a:rPr lang="en-US" sz="2400" b="1" dirty="0">
                <a:solidFill>
                  <a:prstClr val="black"/>
                </a:solidFill>
              </a:rPr>
              <a:t>Updates</a:t>
            </a:r>
          </a:p>
          <a:p>
            <a:pPr marL="339725" indent="-339725">
              <a:buSzPct val="90000"/>
              <a:buFont typeface="+mj-lt"/>
              <a:buAutoNum type="arabicPeriod"/>
            </a:pPr>
            <a:r>
              <a:rPr lang="en-US" sz="2400" b="1" dirty="0"/>
              <a:t>Any Specific </a:t>
            </a:r>
            <a:r>
              <a:rPr lang="en-US" sz="2400" b="1" dirty="0" smtClean="0"/>
              <a:t>Output     +</a:t>
            </a:r>
          </a:p>
          <a:p>
            <a:pPr marL="339725" indent="-339725">
              <a:buSzPct val="90000"/>
              <a:buFont typeface="+mj-lt"/>
              <a:buAutoNum type="arabicPeriod"/>
            </a:pPr>
            <a:r>
              <a:rPr lang="en-US" sz="2400" b="1" dirty="0" smtClean="0">
                <a:solidFill>
                  <a:srgbClr val="0000CC"/>
                </a:solidFill>
              </a:rPr>
              <a:t>Change </a:t>
            </a:r>
            <a:r>
              <a:rPr lang="en-US" sz="2400" b="1" dirty="0">
                <a:solidFill>
                  <a:srgbClr val="0000CC"/>
                </a:solidFill>
              </a:rPr>
              <a:t>Request </a:t>
            </a:r>
            <a:endParaRPr lang="en-US" sz="2400" b="1" dirty="0" smtClean="0">
              <a:solidFill>
                <a:srgbClr val="0000CC"/>
              </a:solidFill>
            </a:endParaRPr>
          </a:p>
        </p:txBody>
      </p:sp>
      <p:cxnSp>
        <p:nvCxnSpPr>
          <p:cNvPr id="19" name="Straight Connector 18"/>
          <p:cNvCxnSpPr/>
          <p:nvPr/>
        </p:nvCxnSpPr>
        <p:spPr>
          <a:xfrm>
            <a:off x="-13855" y="654424"/>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ight Arrow 19"/>
          <p:cNvSpPr/>
          <p:nvPr/>
        </p:nvSpPr>
        <p:spPr>
          <a:xfrm>
            <a:off x="2625791" y="2790081"/>
            <a:ext cx="357731"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26" name="TextBox 25"/>
          <p:cNvSpPr txBox="1"/>
          <p:nvPr/>
        </p:nvSpPr>
        <p:spPr>
          <a:xfrm>
            <a:off x="1720362" y="845424"/>
            <a:ext cx="2089638" cy="707886"/>
          </a:xfrm>
          <a:prstGeom prst="rect">
            <a:avLst/>
          </a:prstGeom>
          <a:noFill/>
        </p:spPr>
        <p:txBody>
          <a:bodyPr wrap="square" rtlCol="0">
            <a:spAutoFit/>
          </a:bodyPr>
          <a:lstStyle/>
          <a:p>
            <a:pPr marL="176213" indent="-176213">
              <a:buSzPct val="100000"/>
              <a:buFontTx/>
              <a:buChar char="-"/>
            </a:pPr>
            <a:r>
              <a:rPr lang="en-US" sz="2000" b="1" dirty="0">
                <a:solidFill>
                  <a:srgbClr val="0000CC"/>
                </a:solidFill>
              </a:rPr>
              <a:t>Scope Mgt Plan</a:t>
            </a:r>
          </a:p>
          <a:p>
            <a:pPr marL="176213" indent="-176213">
              <a:buSzPct val="100000"/>
              <a:buFontTx/>
              <a:buChar char="-"/>
            </a:pPr>
            <a:r>
              <a:rPr lang="en-US" sz="2000" b="1" dirty="0">
                <a:solidFill>
                  <a:srgbClr val="0000CC"/>
                </a:solidFill>
              </a:rPr>
              <a:t>Scope </a:t>
            </a:r>
            <a:r>
              <a:rPr lang="en-US" sz="2000" b="1" dirty="0" smtClean="0">
                <a:solidFill>
                  <a:srgbClr val="0000CC"/>
                </a:solidFill>
              </a:rPr>
              <a:t>Baseline</a:t>
            </a:r>
            <a:endParaRPr lang="en-US" sz="2000" b="1" dirty="0">
              <a:solidFill>
                <a:srgbClr val="0000CC"/>
              </a:solidFill>
            </a:endParaRPr>
          </a:p>
        </p:txBody>
      </p:sp>
      <p:sp>
        <p:nvSpPr>
          <p:cNvPr id="32" name="Freeform 31"/>
          <p:cNvSpPr>
            <a:spLocks noChangeAspect="1"/>
          </p:cNvSpPr>
          <p:nvPr/>
        </p:nvSpPr>
        <p:spPr>
          <a:xfrm>
            <a:off x="890954" y="873373"/>
            <a:ext cx="836307" cy="1260231"/>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15"/>
          <p:cNvSpPr>
            <a:spLocks noChangeAspect="1"/>
          </p:cNvSpPr>
          <p:nvPr/>
        </p:nvSpPr>
        <p:spPr>
          <a:xfrm rot="5400000">
            <a:off x="3007975" y="3715209"/>
            <a:ext cx="614397" cy="721917"/>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TextBox 16"/>
          <p:cNvSpPr txBox="1"/>
          <p:nvPr/>
        </p:nvSpPr>
        <p:spPr>
          <a:xfrm>
            <a:off x="14656" y="4819547"/>
            <a:ext cx="3947746" cy="707886"/>
          </a:xfrm>
          <a:prstGeom prst="rect">
            <a:avLst/>
          </a:prstGeom>
          <a:noFill/>
        </p:spPr>
        <p:txBody>
          <a:bodyPr wrap="square" rtlCol="0">
            <a:spAutoFit/>
          </a:bodyPr>
          <a:lstStyle/>
          <a:p>
            <a:pPr marL="176213" indent="-176213">
              <a:buSzPct val="100000"/>
              <a:buFontTx/>
              <a:buChar char="-"/>
            </a:pPr>
            <a:r>
              <a:rPr lang="en-US" sz="2000" b="1" dirty="0">
                <a:solidFill>
                  <a:srgbClr val="0000CC"/>
                </a:solidFill>
              </a:rPr>
              <a:t>Requirements Documentation</a:t>
            </a:r>
          </a:p>
          <a:p>
            <a:pPr marL="176213" indent="-176213">
              <a:buSzPct val="100000"/>
              <a:buFontTx/>
              <a:buChar char="-"/>
            </a:pPr>
            <a:r>
              <a:rPr lang="en-US" sz="2000" b="1" dirty="0">
                <a:solidFill>
                  <a:srgbClr val="0000CC"/>
                </a:solidFill>
              </a:rPr>
              <a:t>Requirements Traceability </a:t>
            </a:r>
            <a:r>
              <a:rPr lang="en-US" sz="2000" b="1" dirty="0" smtClean="0">
                <a:solidFill>
                  <a:srgbClr val="0000CC"/>
                </a:solidFill>
              </a:rPr>
              <a:t>Matrix</a:t>
            </a:r>
            <a:endParaRPr lang="en-US" sz="2000" b="1" dirty="0">
              <a:solidFill>
                <a:srgbClr val="0000CC"/>
              </a:solidFill>
            </a:endParaRPr>
          </a:p>
        </p:txBody>
      </p:sp>
      <p:sp>
        <p:nvSpPr>
          <p:cNvPr id="18" name="TextBox 17"/>
          <p:cNvSpPr txBox="1"/>
          <p:nvPr/>
        </p:nvSpPr>
        <p:spPr>
          <a:xfrm>
            <a:off x="3962401" y="4986646"/>
            <a:ext cx="4414823" cy="400110"/>
          </a:xfrm>
          <a:prstGeom prst="rect">
            <a:avLst/>
          </a:prstGeom>
          <a:noFill/>
        </p:spPr>
        <p:txBody>
          <a:bodyPr wrap="square" rtlCol="0">
            <a:spAutoFit/>
          </a:bodyPr>
          <a:lstStyle/>
          <a:p>
            <a:pPr marL="1587">
              <a:buSzPct val="100000"/>
            </a:pPr>
            <a:r>
              <a:rPr lang="en-US" sz="2000" b="1" dirty="0">
                <a:solidFill>
                  <a:srgbClr val="0000CC"/>
                </a:solidFill>
              </a:rPr>
              <a:t>(</a:t>
            </a:r>
            <a:r>
              <a:rPr lang="en-US" sz="2000" b="1" dirty="0" smtClean="0">
                <a:solidFill>
                  <a:srgbClr val="0000CC"/>
                </a:solidFill>
              </a:rPr>
              <a:t>from the </a:t>
            </a:r>
            <a:r>
              <a:rPr lang="en-US" sz="2000" b="1" i="1" dirty="0">
                <a:solidFill>
                  <a:srgbClr val="0000CC"/>
                </a:solidFill>
              </a:rPr>
              <a:t>Collect </a:t>
            </a:r>
            <a:r>
              <a:rPr lang="en-US" sz="2000" b="1" i="1" dirty="0" smtClean="0">
                <a:solidFill>
                  <a:srgbClr val="0000CC"/>
                </a:solidFill>
              </a:rPr>
              <a:t>Requirements</a:t>
            </a:r>
            <a:r>
              <a:rPr lang="en-US" sz="2000" b="1" dirty="0" smtClean="0">
                <a:solidFill>
                  <a:srgbClr val="0000CC"/>
                </a:solidFill>
              </a:rPr>
              <a:t> process)</a:t>
            </a:r>
            <a:endParaRPr lang="en-US" sz="2000" b="1" dirty="0">
              <a:solidFill>
                <a:srgbClr val="0000CC"/>
              </a:solidFill>
            </a:endParaRPr>
          </a:p>
        </p:txBody>
      </p:sp>
      <p:sp>
        <p:nvSpPr>
          <p:cNvPr id="21" name="Right Brace 20"/>
          <p:cNvSpPr/>
          <p:nvPr/>
        </p:nvSpPr>
        <p:spPr>
          <a:xfrm>
            <a:off x="3786556" y="4856495"/>
            <a:ext cx="207773" cy="670938"/>
          </a:xfrm>
          <a:prstGeom prst="rightBrace">
            <a:avLst>
              <a:gd name="adj1" fmla="val 57593"/>
              <a:gd name="adj2" fmla="val 50000"/>
            </a:avLst>
          </a:prstGeom>
          <a:ln w="2857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TextBox 22"/>
          <p:cNvSpPr txBox="1"/>
          <p:nvPr/>
        </p:nvSpPr>
        <p:spPr>
          <a:xfrm>
            <a:off x="1905000" y="5934670"/>
            <a:ext cx="5356003" cy="923330"/>
          </a:xfrm>
          <a:prstGeom prst="rect">
            <a:avLst/>
          </a:prstGeom>
          <a:noFill/>
        </p:spPr>
        <p:txBody>
          <a:bodyPr wrap="square" rtlCol="0">
            <a:spAutoFit/>
          </a:bodyPr>
          <a:lstStyle/>
          <a:p>
            <a:pPr marL="515938" indent="-515938"/>
            <a:r>
              <a:rPr lang="en-US" dirty="0" smtClean="0"/>
              <a:t>*:	from the </a:t>
            </a:r>
            <a:r>
              <a:rPr lang="en-US" i="1" dirty="0" smtClean="0"/>
              <a:t>Direct &amp; Manage Project Work  </a:t>
            </a:r>
            <a:r>
              <a:rPr lang="en-US" dirty="0" smtClean="0"/>
              <a:t>process</a:t>
            </a:r>
          </a:p>
          <a:p>
            <a:pPr marL="515938" indent="-515938"/>
            <a:r>
              <a:rPr lang="en-US" dirty="0" smtClean="0"/>
              <a:t>**:	to the </a:t>
            </a:r>
            <a:r>
              <a:rPr lang="en-US" i="1" dirty="0" smtClean="0"/>
              <a:t>Monitor &amp; Control Project Work </a:t>
            </a:r>
            <a:r>
              <a:rPr lang="en-US" dirty="0" smtClean="0"/>
              <a:t>process</a:t>
            </a:r>
          </a:p>
          <a:p>
            <a:pPr marL="515938" indent="-515938"/>
            <a:r>
              <a:rPr lang="en-US" dirty="0" smtClean="0"/>
              <a:t>***:</a:t>
            </a:r>
            <a:r>
              <a:rPr lang="en-US" dirty="0"/>
              <a:t>	 from the </a:t>
            </a:r>
            <a:r>
              <a:rPr lang="en-US" i="1" dirty="0" smtClean="0"/>
              <a:t>Control Quality </a:t>
            </a:r>
            <a:r>
              <a:rPr lang="en-US" dirty="0" smtClean="0"/>
              <a:t>process</a:t>
            </a:r>
            <a:endParaRPr lang="en-US" dirty="0"/>
          </a:p>
        </p:txBody>
      </p:sp>
      <p:sp>
        <p:nvSpPr>
          <p:cNvPr id="22" name="Freeform 21"/>
          <p:cNvSpPr>
            <a:spLocks noChangeAspect="1"/>
          </p:cNvSpPr>
          <p:nvPr/>
        </p:nvSpPr>
        <p:spPr>
          <a:xfrm rot="14753474" flipH="1">
            <a:off x="-726364" y="3303936"/>
            <a:ext cx="1977948" cy="964468"/>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TextBox 23"/>
          <p:cNvSpPr txBox="1"/>
          <p:nvPr/>
        </p:nvSpPr>
        <p:spPr>
          <a:xfrm>
            <a:off x="1988529" y="4331677"/>
            <a:ext cx="3307554" cy="461665"/>
          </a:xfrm>
          <a:prstGeom prst="rect">
            <a:avLst/>
          </a:prstGeom>
          <a:noFill/>
        </p:spPr>
        <p:txBody>
          <a:bodyPr wrap="square" rtlCol="0">
            <a:spAutoFit/>
          </a:bodyPr>
          <a:lstStyle/>
          <a:p>
            <a:pPr>
              <a:buSzPct val="100000"/>
            </a:pPr>
            <a:r>
              <a:rPr lang="en-US" sz="2400" b="1" dirty="0" smtClean="0">
                <a:solidFill>
                  <a:srgbClr val="00B050"/>
                </a:solidFill>
              </a:rPr>
              <a:t>Verified Deliverables</a:t>
            </a:r>
            <a:r>
              <a:rPr lang="en-US" sz="2000" dirty="0" smtClean="0"/>
              <a:t>***</a:t>
            </a:r>
            <a:endParaRPr lang="en-US" sz="2000" b="1" dirty="0">
              <a:solidFill>
                <a:srgbClr val="0000CC"/>
              </a:solidFill>
            </a:endParaRPr>
          </a:p>
        </p:txBody>
      </p:sp>
      <p:sp>
        <p:nvSpPr>
          <p:cNvPr id="25" name="Freeform 24"/>
          <p:cNvSpPr>
            <a:spLocks noChangeAspect="1"/>
          </p:cNvSpPr>
          <p:nvPr/>
        </p:nvSpPr>
        <p:spPr>
          <a:xfrm rot="14105415" flipV="1">
            <a:off x="7681800" y="1945252"/>
            <a:ext cx="1876223" cy="914866"/>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TextBox 26"/>
          <p:cNvSpPr txBox="1"/>
          <p:nvPr/>
        </p:nvSpPr>
        <p:spPr>
          <a:xfrm>
            <a:off x="6065046" y="1055077"/>
            <a:ext cx="3078954" cy="461665"/>
          </a:xfrm>
          <a:prstGeom prst="rect">
            <a:avLst/>
          </a:prstGeom>
          <a:noFill/>
        </p:spPr>
        <p:txBody>
          <a:bodyPr wrap="square" rtlCol="0">
            <a:spAutoFit/>
          </a:bodyPr>
          <a:lstStyle/>
          <a:p>
            <a:pPr>
              <a:buSzPct val="100000"/>
            </a:pPr>
            <a:r>
              <a:rPr lang="en-US" sz="2400" b="1" dirty="0" smtClean="0">
                <a:solidFill>
                  <a:srgbClr val="00B050"/>
                </a:solidFill>
              </a:rPr>
              <a:t>Accepted Deliverables</a:t>
            </a:r>
            <a:endParaRPr lang="en-US" sz="2000" b="1" dirty="0">
              <a:solidFill>
                <a:srgbClr val="0000CC"/>
              </a:solidFill>
            </a:endParaRPr>
          </a:p>
        </p:txBody>
      </p:sp>
      <p:sp>
        <p:nvSpPr>
          <p:cNvPr id="4" name="Footer Placeholder 3"/>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1075778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15">
                                            <p:txEl>
                                              <p:pRg st="0" end="0"/>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5">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500"/>
                                        <p:tgtEl>
                                          <p:spTgt spid="32"/>
                                        </p:tgtEl>
                                      </p:cBhvr>
                                    </p:animEffect>
                                  </p:childTnLst>
                                </p:cTn>
                              </p:par>
                            </p:childTnLst>
                          </p:cTn>
                        </p:par>
                        <p:par>
                          <p:cTn id="36" fill="hold">
                            <p:stCondLst>
                              <p:cond delay="500"/>
                            </p:stCondLst>
                            <p:childTnLst>
                              <p:par>
                                <p:cTn id="37" presetID="1"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500"/>
                            </p:stCondLst>
                            <p:childTnLst>
                              <p:par>
                                <p:cTn id="45" presetID="1"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par>
                          <p:cTn id="47" fill="hold">
                            <p:stCondLst>
                              <p:cond delay="500"/>
                            </p:stCondLst>
                            <p:childTnLst>
                              <p:par>
                                <p:cTn id="48" presetID="1"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childTnLst>
                                </p:cTn>
                              </p:par>
                              <p:par>
                                <p:cTn id="50" presetID="10"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up)">
                                      <p:cBhvr>
                                        <p:cTn id="57" dur="500"/>
                                        <p:tgtEl>
                                          <p:spTgt spid="16"/>
                                        </p:tgtEl>
                                      </p:cBhvr>
                                    </p:animEffect>
                                  </p:childTnLst>
                                </p:cTn>
                              </p:par>
                            </p:childTnLst>
                          </p:cTn>
                        </p:par>
                        <p:par>
                          <p:cTn id="58" fill="hold">
                            <p:stCondLst>
                              <p:cond delay="500"/>
                            </p:stCondLst>
                            <p:childTnLst>
                              <p:par>
                                <p:cTn id="59" presetID="1" presetClass="entr" presetSubtype="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down)">
                                      <p:cBhvr>
                                        <p:cTn id="65" dur="500"/>
                                        <p:tgtEl>
                                          <p:spTgt spid="25"/>
                                        </p:tgtEl>
                                      </p:cBhvr>
                                    </p:animEffect>
                                  </p:childTnLst>
                                </p:cTn>
                              </p:par>
                            </p:childTnLst>
                          </p:cTn>
                        </p:par>
                        <p:par>
                          <p:cTn id="66" fill="hold">
                            <p:stCondLst>
                              <p:cond delay="500"/>
                            </p:stCondLst>
                            <p:childTnLst>
                              <p:par>
                                <p:cTn id="67" presetID="1" presetClass="entr" presetSubtype="0"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childTnLst>
                                </p:cTn>
                              </p:par>
                            </p:childTnLst>
                          </p:cTn>
                        </p:par>
                        <p:par>
                          <p:cTn id="69" fill="hold">
                            <p:stCondLst>
                              <p:cond delay="500"/>
                            </p:stCondLst>
                            <p:childTnLst>
                              <p:par>
                                <p:cTn id="70" presetID="1"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15" grpId="0"/>
      <p:bldP spid="26" grpId="0"/>
      <p:bldP spid="32" grpId="0" animBg="1"/>
      <p:bldP spid="16" grpId="0" animBg="1"/>
      <p:bldP spid="17" grpId="0"/>
      <p:bldP spid="18" grpId="0"/>
      <p:bldP spid="21" grpId="0" animBg="1"/>
      <p:bldP spid="23" grpId="0"/>
      <p:bldP spid="22" grpId="0" animBg="1"/>
      <p:bldP spid="24" grpId="0"/>
      <p:bldP spid="25" grpId="0" animBg="1"/>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AA\Desktop\Party And Celebration Icon Set. Stock Photo - Image  35805380_files\party-celebration-icon-set-illustration-eps-3580538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3863" t="73417" r="56926" b="9367"/>
          <a:stretch/>
        </p:blipFill>
        <p:spPr bwMode="auto">
          <a:xfrm>
            <a:off x="6065520" y="6092391"/>
            <a:ext cx="640080" cy="61328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https://encrypted-tbn3.gstatic.com/images?q=tbn:ANd9GcQVxjb5VorNNz3DXNPdjNP2-PPNxc3rfFdWhx-xn0N8TAlFBUWy"/>
          <p:cNvPicPr>
            <a:picLocks noChangeAspect="1" noChangeArrowheads="1"/>
          </p:cNvPicPr>
          <p:nvPr/>
        </p:nvPicPr>
        <p:blipFill rotWithShape="1">
          <a:blip r:embed="rId4">
            <a:extLst>
              <a:ext uri="{28A0092B-C50C-407E-A947-70E740481C1C}">
                <a14:useLocalDpi xmlns:a14="http://schemas.microsoft.com/office/drawing/2010/main" val="0"/>
              </a:ext>
            </a:extLst>
          </a:blip>
          <a:srcRect l="66844" b="54574"/>
          <a:stretch/>
        </p:blipFill>
        <p:spPr bwMode="auto">
          <a:xfrm>
            <a:off x="5561054" y="6073902"/>
            <a:ext cx="548640" cy="66956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https://encrypted-tbn3.gstatic.com/images?q=tbn:ANd9GcQVxjb5VorNNz3DXNPdjNP2-PPNxc3rfFdWhx-xn0N8TAlFBUWy"/>
          <p:cNvPicPr>
            <a:picLocks noChangeAspect="1" noChangeArrowheads="1"/>
          </p:cNvPicPr>
          <p:nvPr/>
        </p:nvPicPr>
        <p:blipFill rotWithShape="1">
          <a:blip r:embed="rId4">
            <a:extLst>
              <a:ext uri="{28A0092B-C50C-407E-A947-70E740481C1C}">
                <a14:useLocalDpi xmlns:a14="http://schemas.microsoft.com/office/drawing/2010/main" val="0"/>
              </a:ext>
            </a:extLst>
          </a:blip>
          <a:srcRect l="33101" t="52363" r="31156" b="4222"/>
          <a:stretch/>
        </p:blipFill>
        <p:spPr bwMode="auto">
          <a:xfrm>
            <a:off x="5715967" y="5242935"/>
            <a:ext cx="548640" cy="5936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0943" y="0"/>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“Validate Scope” Flow Process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35</a:t>
            </a:fld>
            <a:endParaRPr lang="en-US" b="1" dirty="0">
              <a:solidFill>
                <a:prstClr val="black"/>
              </a:solidFill>
            </a:endParaRPr>
          </a:p>
        </p:txBody>
      </p:sp>
      <p:sp>
        <p:nvSpPr>
          <p:cNvPr id="8" name="Flowchart: Predefined Process 7"/>
          <p:cNvSpPr>
            <a:spLocks noChangeAspect="1"/>
          </p:cNvSpPr>
          <p:nvPr/>
        </p:nvSpPr>
        <p:spPr>
          <a:xfrm>
            <a:off x="3639275" y="1245868"/>
            <a:ext cx="1981200" cy="1327404"/>
          </a:xfrm>
          <a:prstGeom prst="flowChartPredefinedProcess">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r>
              <a:rPr lang="en-US" sz="2200" b="1" dirty="0" smtClean="0">
                <a:solidFill>
                  <a:prstClr val="black"/>
                </a:solidFill>
              </a:rPr>
              <a:t>D&amp;M Proj Work</a:t>
            </a:r>
            <a:endParaRPr lang="en-US" sz="2200" b="1" dirty="0">
              <a:solidFill>
                <a:prstClr val="black"/>
              </a:solidFill>
            </a:endParaRPr>
          </a:p>
        </p:txBody>
      </p:sp>
      <p:sp>
        <p:nvSpPr>
          <p:cNvPr id="11" name="Flowchart: Predefined Process 10"/>
          <p:cNvSpPr>
            <a:spLocks noChangeAspect="1"/>
          </p:cNvSpPr>
          <p:nvPr/>
        </p:nvSpPr>
        <p:spPr>
          <a:xfrm>
            <a:off x="6785220" y="3381500"/>
            <a:ext cx="1981200" cy="1327404"/>
          </a:xfrm>
          <a:prstGeom prst="flowChartPredefinedProcess">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r>
              <a:rPr lang="en-US" sz="2200" b="1" dirty="0" smtClean="0">
                <a:solidFill>
                  <a:prstClr val="black"/>
                </a:solidFill>
              </a:rPr>
              <a:t>Integrated Change Control</a:t>
            </a:r>
            <a:endParaRPr lang="en-US" sz="2200" b="1" dirty="0">
              <a:solidFill>
                <a:prstClr val="black"/>
              </a:solidFill>
            </a:endParaRPr>
          </a:p>
        </p:txBody>
      </p:sp>
      <p:sp>
        <p:nvSpPr>
          <p:cNvPr id="12" name="TextBox 11"/>
          <p:cNvSpPr txBox="1"/>
          <p:nvPr/>
        </p:nvSpPr>
        <p:spPr>
          <a:xfrm>
            <a:off x="1412176" y="3338743"/>
            <a:ext cx="1483424" cy="923330"/>
          </a:xfrm>
          <a:prstGeom prst="rect">
            <a:avLst/>
          </a:prstGeom>
          <a:noFill/>
        </p:spPr>
        <p:txBody>
          <a:bodyPr wrap="square" rtlCol="0">
            <a:spAutoFit/>
          </a:bodyPr>
          <a:lstStyle/>
          <a:p>
            <a:pPr marL="173038" indent="-173038">
              <a:buFont typeface="Arial" panose="020B0604020202020204" pitchFamily="34" charset="0"/>
              <a:buChar char="•"/>
            </a:pPr>
            <a:r>
              <a:rPr lang="en-US" b="1" dirty="0" smtClean="0">
                <a:solidFill>
                  <a:prstClr val="black"/>
                </a:solidFill>
              </a:rPr>
              <a:t>QC Passed/ Deliverable  </a:t>
            </a:r>
            <a:r>
              <a:rPr lang="en-US" b="1" dirty="0" smtClean="0">
                <a:solidFill>
                  <a:srgbClr val="009900"/>
                </a:solidFill>
              </a:rPr>
              <a:t>VERIFIED </a:t>
            </a:r>
            <a:r>
              <a:rPr lang="en-US" b="1" dirty="0" smtClean="0">
                <a:sym typeface="Wingdings"/>
              </a:rPr>
              <a:t></a:t>
            </a:r>
            <a:endParaRPr lang="en-US" b="1" dirty="0">
              <a:solidFill>
                <a:srgbClr val="009900"/>
              </a:solidFill>
            </a:endParaRPr>
          </a:p>
        </p:txBody>
      </p:sp>
      <p:sp>
        <p:nvSpPr>
          <p:cNvPr id="23" name="Flowchart: Predefined Process 22"/>
          <p:cNvSpPr>
            <a:spLocks noChangeAspect="1"/>
          </p:cNvSpPr>
          <p:nvPr/>
        </p:nvSpPr>
        <p:spPr>
          <a:xfrm>
            <a:off x="6808583" y="5410200"/>
            <a:ext cx="1981200" cy="1327404"/>
          </a:xfrm>
          <a:prstGeom prst="flowChartPredefinedProcess">
            <a:avLst/>
          </a:prstGeom>
          <a:solidFill>
            <a:schemeClr val="bg1">
              <a:lumMod val="95000"/>
            </a:schemeClr>
          </a:soli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r>
              <a:rPr lang="en-US" sz="2200" b="1" dirty="0" smtClean="0">
                <a:solidFill>
                  <a:prstClr val="black"/>
                </a:solidFill>
              </a:rPr>
              <a:t>Close Project/ Phase</a:t>
            </a:r>
            <a:endParaRPr lang="en-US" sz="2200" b="1" dirty="0">
              <a:solidFill>
                <a:prstClr val="black"/>
              </a:solidFill>
            </a:endParaRPr>
          </a:p>
        </p:txBody>
      </p:sp>
      <p:cxnSp>
        <p:nvCxnSpPr>
          <p:cNvPr id="26" name="Straight Arrow Connector 25"/>
          <p:cNvCxnSpPr>
            <a:stCxn id="9" idx="2"/>
            <a:endCxn id="10" idx="0"/>
          </p:cNvCxnSpPr>
          <p:nvPr/>
        </p:nvCxnSpPr>
        <p:spPr>
          <a:xfrm flipH="1">
            <a:off x="1447018" y="3124200"/>
            <a:ext cx="782" cy="149199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9" idx="3"/>
            <a:endCxn id="36" idx="1"/>
          </p:cNvCxnSpPr>
          <p:nvPr/>
        </p:nvCxnSpPr>
        <p:spPr>
          <a:xfrm>
            <a:off x="2438400" y="2460498"/>
            <a:ext cx="1200875" cy="1578102"/>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3639275" y="3581400"/>
            <a:ext cx="1463040"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prstClr val="black"/>
                </a:solidFill>
              </a:rPr>
              <a:t>Initiate Change Request</a:t>
            </a:r>
            <a:endParaRPr lang="en-US" b="1" dirty="0">
              <a:solidFill>
                <a:prstClr val="black"/>
              </a:solidFill>
            </a:endParaRPr>
          </a:p>
        </p:txBody>
      </p:sp>
      <p:cxnSp>
        <p:nvCxnSpPr>
          <p:cNvPr id="38" name="Straight Arrow Connector 37"/>
          <p:cNvCxnSpPr>
            <a:stCxn id="36" idx="3"/>
            <a:endCxn id="11" idx="1"/>
          </p:cNvCxnSpPr>
          <p:nvPr/>
        </p:nvCxnSpPr>
        <p:spPr>
          <a:xfrm>
            <a:off x="5102315" y="4038600"/>
            <a:ext cx="1682905" cy="660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11" idx="0"/>
            <a:endCxn id="8" idx="3"/>
          </p:cNvCxnSpPr>
          <p:nvPr/>
        </p:nvCxnSpPr>
        <p:spPr>
          <a:xfrm rot="16200000" flipV="1">
            <a:off x="5962183" y="1567862"/>
            <a:ext cx="1471930" cy="2155345"/>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10" idx="2"/>
            <a:endCxn id="23" idx="1"/>
          </p:cNvCxnSpPr>
          <p:nvPr/>
        </p:nvCxnSpPr>
        <p:spPr>
          <a:xfrm rot="16200000" flipH="1">
            <a:off x="4062649" y="3327968"/>
            <a:ext cx="130302" cy="5361565"/>
          </a:xfrm>
          <a:prstGeom prst="bentConnector2">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V="1">
            <a:off x="2437618" y="4507375"/>
            <a:ext cx="1933177" cy="784098"/>
          </a:xfrm>
          <a:prstGeom prst="bentConnector2">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55" name="Group 54"/>
          <p:cNvGrpSpPr/>
          <p:nvPr/>
        </p:nvGrpSpPr>
        <p:grpSpPr>
          <a:xfrm>
            <a:off x="457200" y="1796796"/>
            <a:ext cx="1981200" cy="1327404"/>
            <a:chOff x="368105" y="2905869"/>
            <a:chExt cx="1981200" cy="1327404"/>
          </a:xfrm>
        </p:grpSpPr>
        <p:sp>
          <p:nvSpPr>
            <p:cNvPr id="9" name="Flowchart: Predefined Process 8"/>
            <p:cNvSpPr>
              <a:spLocks noChangeAspect="1"/>
            </p:cNvSpPr>
            <p:nvPr/>
          </p:nvSpPr>
          <p:spPr>
            <a:xfrm>
              <a:off x="368105" y="2905869"/>
              <a:ext cx="1981200" cy="1327404"/>
            </a:xfrm>
            <a:prstGeom prst="flowChartPredefinedProcess">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r>
                <a:rPr lang="en-US" sz="2200" b="1" dirty="0" smtClean="0">
                  <a:solidFill>
                    <a:prstClr val="black"/>
                  </a:solidFill>
                </a:rPr>
                <a:t>Quality Control</a:t>
              </a:r>
              <a:endParaRPr lang="en-US" sz="2200" b="1" dirty="0">
                <a:solidFill>
                  <a:prstClr val="black"/>
                </a:solidFill>
              </a:endParaRPr>
            </a:p>
          </p:txBody>
        </p:sp>
        <p:sp>
          <p:nvSpPr>
            <p:cNvPr id="54" name="Flowchart: Decision 53"/>
            <p:cNvSpPr/>
            <p:nvPr/>
          </p:nvSpPr>
          <p:spPr>
            <a:xfrm>
              <a:off x="369425" y="2913925"/>
              <a:ext cx="1965960" cy="1298448"/>
            </a:xfrm>
            <a:prstGeom prst="flowChartDecision">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v</a:t>
              </a:r>
              <a:endParaRPr lang="en-US" dirty="0">
                <a:solidFill>
                  <a:prstClr val="white"/>
                </a:solidFill>
              </a:endParaRPr>
            </a:p>
          </p:txBody>
        </p:sp>
      </p:grpSp>
      <p:grpSp>
        <p:nvGrpSpPr>
          <p:cNvPr id="57" name="Group 56"/>
          <p:cNvGrpSpPr/>
          <p:nvPr/>
        </p:nvGrpSpPr>
        <p:grpSpPr>
          <a:xfrm>
            <a:off x="445625" y="4616196"/>
            <a:ext cx="1991993" cy="1327404"/>
            <a:chOff x="281650" y="4930834"/>
            <a:chExt cx="1991993" cy="1327404"/>
          </a:xfrm>
        </p:grpSpPr>
        <p:sp>
          <p:nvSpPr>
            <p:cNvPr id="10" name="Flowchart: Predefined Process 9"/>
            <p:cNvSpPr>
              <a:spLocks noChangeAspect="1"/>
            </p:cNvSpPr>
            <p:nvPr/>
          </p:nvSpPr>
          <p:spPr>
            <a:xfrm>
              <a:off x="292443" y="4930834"/>
              <a:ext cx="1981200" cy="1327404"/>
            </a:xfrm>
            <a:prstGeom prst="flowChartPredefinedProcess">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800"/>
                </a:lnSpc>
              </a:pPr>
              <a:r>
                <a:rPr lang="en-US" sz="2200" b="1" dirty="0" smtClean="0">
                  <a:solidFill>
                    <a:prstClr val="black"/>
                  </a:solidFill>
                </a:rPr>
                <a:t>Validate Scope </a:t>
              </a:r>
              <a:r>
                <a:rPr lang="en-US" b="1" dirty="0" smtClean="0">
                  <a:solidFill>
                    <a:prstClr val="black"/>
                  </a:solidFill>
                </a:rPr>
                <a:t>(Meeting with Customer)</a:t>
              </a:r>
              <a:r>
                <a:rPr lang="en-US" sz="2200" b="1" dirty="0" smtClean="0">
                  <a:solidFill>
                    <a:prstClr val="black"/>
                  </a:solidFill>
                </a:rPr>
                <a:t> </a:t>
              </a:r>
              <a:endParaRPr lang="en-US" sz="2200" b="1" dirty="0">
                <a:solidFill>
                  <a:prstClr val="black"/>
                </a:solidFill>
              </a:endParaRPr>
            </a:p>
          </p:txBody>
        </p:sp>
        <p:sp>
          <p:nvSpPr>
            <p:cNvPr id="56" name="Flowchart: Decision 55"/>
            <p:cNvSpPr/>
            <p:nvPr/>
          </p:nvSpPr>
          <p:spPr>
            <a:xfrm>
              <a:off x="281650" y="4954777"/>
              <a:ext cx="1965960" cy="1298448"/>
            </a:xfrm>
            <a:prstGeom prst="flowChartDecision">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cxnSp>
        <p:nvCxnSpPr>
          <p:cNvPr id="64" name="Elbow Connector 63"/>
          <p:cNvCxnSpPr>
            <a:stCxn id="8" idx="0"/>
            <a:endCxn id="54" idx="0"/>
          </p:cNvCxnSpPr>
          <p:nvPr/>
        </p:nvCxnSpPr>
        <p:spPr>
          <a:xfrm rot="16200000" flipH="1" flipV="1">
            <a:off x="2756196" y="-68828"/>
            <a:ext cx="558984" cy="3188375"/>
          </a:xfrm>
          <a:prstGeom prst="bentConnector3">
            <a:avLst>
              <a:gd name="adj1" fmla="val -40896"/>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6705600" y="1295400"/>
            <a:ext cx="2011680" cy="656590"/>
          </a:xfrm>
          <a:prstGeom prst="rect">
            <a:avLst/>
          </a:prstGeom>
          <a:noFill/>
        </p:spPr>
        <p:txBody>
          <a:bodyPr wrap="square" rtlCol="0">
            <a:spAutoFit/>
          </a:bodyPr>
          <a:lstStyle/>
          <a:p>
            <a:pPr marL="173038" indent="-173038">
              <a:lnSpc>
                <a:spcPts val="2200"/>
              </a:lnSpc>
              <a:buFont typeface="Arial" panose="020B0604020202020204" pitchFamily="34" charset="0"/>
              <a:buChar char="•"/>
            </a:pPr>
            <a:r>
              <a:rPr lang="en-US" b="1" dirty="0" smtClean="0">
                <a:solidFill>
                  <a:prstClr val="black"/>
                </a:solidFill>
              </a:rPr>
              <a:t>Approved Scope Change Request</a:t>
            </a:r>
            <a:endParaRPr lang="en-US" b="1" dirty="0">
              <a:solidFill>
                <a:prstClr val="black"/>
              </a:solidFill>
            </a:endParaRPr>
          </a:p>
        </p:txBody>
      </p:sp>
      <p:sp>
        <p:nvSpPr>
          <p:cNvPr id="24" name="TextBox 23"/>
          <p:cNvSpPr txBox="1"/>
          <p:nvPr/>
        </p:nvSpPr>
        <p:spPr>
          <a:xfrm>
            <a:off x="3023812" y="2764945"/>
            <a:ext cx="4206240" cy="646331"/>
          </a:xfrm>
          <a:prstGeom prst="rect">
            <a:avLst/>
          </a:prstGeom>
          <a:noFill/>
        </p:spPr>
        <p:txBody>
          <a:bodyPr wrap="square" rtlCol="0">
            <a:spAutoFit/>
          </a:bodyPr>
          <a:lstStyle/>
          <a:p>
            <a:pPr marL="173038" indent="-173038">
              <a:buFont typeface="Arial" panose="020B0604020202020204" pitchFamily="34" charset="0"/>
              <a:buChar char="•"/>
            </a:pPr>
            <a:r>
              <a:rPr lang="en-US" b="1" dirty="0" smtClean="0">
                <a:solidFill>
                  <a:prstClr val="black"/>
                </a:solidFill>
              </a:rPr>
              <a:t>QC Failed/ Deliverable  </a:t>
            </a:r>
            <a:r>
              <a:rPr lang="en-US" b="1" dirty="0" smtClean="0">
                <a:solidFill>
                  <a:srgbClr val="FF0000"/>
                </a:solidFill>
              </a:rPr>
              <a:t>NOT VERIFIED </a:t>
            </a:r>
            <a:r>
              <a:rPr lang="en-US" b="1" dirty="0" smtClean="0">
                <a:sym typeface="Wingdings"/>
              </a:rPr>
              <a:t></a:t>
            </a:r>
            <a:endParaRPr lang="en-US" b="1" dirty="0">
              <a:solidFill>
                <a:srgbClr val="FF0000"/>
              </a:solidFill>
            </a:endParaRPr>
          </a:p>
        </p:txBody>
      </p:sp>
      <p:sp>
        <p:nvSpPr>
          <p:cNvPr id="25" name="TextBox 24"/>
          <p:cNvSpPr txBox="1"/>
          <p:nvPr/>
        </p:nvSpPr>
        <p:spPr>
          <a:xfrm>
            <a:off x="1652650" y="690750"/>
            <a:ext cx="2560320" cy="369332"/>
          </a:xfrm>
          <a:prstGeom prst="rect">
            <a:avLst/>
          </a:prstGeom>
          <a:noFill/>
        </p:spPr>
        <p:txBody>
          <a:bodyPr wrap="square" rtlCol="0">
            <a:spAutoFit/>
          </a:bodyPr>
          <a:lstStyle/>
          <a:p>
            <a:pPr marL="173038" indent="-173038">
              <a:buFont typeface="Arial" panose="020B0604020202020204" pitchFamily="34" charset="0"/>
              <a:buChar char="•"/>
            </a:pPr>
            <a:r>
              <a:rPr lang="en-US" b="1" dirty="0" smtClean="0">
                <a:solidFill>
                  <a:prstClr val="black"/>
                </a:solidFill>
              </a:rPr>
              <a:t>Completed Deliverable</a:t>
            </a:r>
            <a:endParaRPr lang="en-US" b="1" dirty="0">
              <a:solidFill>
                <a:srgbClr val="FF0000"/>
              </a:solidFill>
            </a:endParaRPr>
          </a:p>
        </p:txBody>
      </p:sp>
      <p:sp>
        <p:nvSpPr>
          <p:cNvPr id="27" name="TextBox 26"/>
          <p:cNvSpPr txBox="1"/>
          <p:nvPr/>
        </p:nvSpPr>
        <p:spPr>
          <a:xfrm>
            <a:off x="2438400" y="5234650"/>
            <a:ext cx="3566160" cy="646331"/>
          </a:xfrm>
          <a:prstGeom prst="rect">
            <a:avLst/>
          </a:prstGeom>
          <a:noFill/>
        </p:spPr>
        <p:txBody>
          <a:bodyPr wrap="square" rtlCol="0">
            <a:spAutoFit/>
          </a:bodyPr>
          <a:lstStyle/>
          <a:p>
            <a:pPr marL="173038" indent="-173038">
              <a:buFont typeface="Arial" panose="020B0604020202020204" pitchFamily="34" charset="0"/>
              <a:buChar char="•"/>
            </a:pPr>
            <a:r>
              <a:rPr lang="en-US" b="1" dirty="0" smtClean="0">
                <a:solidFill>
                  <a:prstClr val="black"/>
                </a:solidFill>
              </a:rPr>
              <a:t>Deliverable  </a:t>
            </a:r>
            <a:r>
              <a:rPr lang="en-US" b="1" dirty="0" smtClean="0">
                <a:solidFill>
                  <a:srgbClr val="FF0000"/>
                </a:solidFill>
              </a:rPr>
              <a:t>NOT VALIDATED/ NOT ACCEPTED</a:t>
            </a:r>
            <a:r>
              <a:rPr lang="en-US" b="1" dirty="0" smtClean="0"/>
              <a:t> by Customer</a:t>
            </a:r>
            <a:endParaRPr lang="en-US" b="1" dirty="0"/>
          </a:p>
        </p:txBody>
      </p:sp>
      <p:sp>
        <p:nvSpPr>
          <p:cNvPr id="28" name="TextBox 27"/>
          <p:cNvSpPr txBox="1"/>
          <p:nvPr/>
        </p:nvSpPr>
        <p:spPr>
          <a:xfrm>
            <a:off x="2438400" y="6049700"/>
            <a:ext cx="2926080" cy="646331"/>
          </a:xfrm>
          <a:prstGeom prst="rect">
            <a:avLst/>
          </a:prstGeom>
          <a:noFill/>
        </p:spPr>
        <p:txBody>
          <a:bodyPr wrap="square" rtlCol="0">
            <a:spAutoFit/>
          </a:bodyPr>
          <a:lstStyle/>
          <a:p>
            <a:pPr marL="173038" indent="-173038">
              <a:buFont typeface="Arial" panose="020B0604020202020204" pitchFamily="34" charset="0"/>
              <a:buChar char="•"/>
            </a:pPr>
            <a:r>
              <a:rPr lang="en-US" b="1" dirty="0" smtClean="0">
                <a:solidFill>
                  <a:prstClr val="black"/>
                </a:solidFill>
              </a:rPr>
              <a:t>Deliverable  </a:t>
            </a:r>
            <a:r>
              <a:rPr lang="en-US" b="1" dirty="0" smtClean="0">
                <a:solidFill>
                  <a:srgbClr val="009900"/>
                </a:solidFill>
              </a:rPr>
              <a:t>VALIDATED/ ACCEPTED</a:t>
            </a:r>
            <a:r>
              <a:rPr lang="en-US" b="1" dirty="0" smtClean="0"/>
              <a:t> by Customer</a:t>
            </a:r>
            <a:endParaRPr lang="en-US" b="1" dirty="0"/>
          </a:p>
        </p:txBody>
      </p:sp>
      <p:sp>
        <p:nvSpPr>
          <p:cNvPr id="29" name="TextBox 28"/>
          <p:cNvSpPr txBox="1"/>
          <p:nvPr/>
        </p:nvSpPr>
        <p:spPr>
          <a:xfrm>
            <a:off x="5260700" y="4010910"/>
            <a:ext cx="1188720" cy="553998"/>
          </a:xfrm>
          <a:prstGeom prst="rect">
            <a:avLst/>
          </a:prstGeom>
          <a:noFill/>
        </p:spPr>
        <p:txBody>
          <a:bodyPr wrap="square" rtlCol="0">
            <a:spAutoFit/>
          </a:bodyPr>
          <a:lstStyle/>
          <a:p>
            <a:pPr marL="173038" indent="-173038">
              <a:lnSpc>
                <a:spcPts val="1800"/>
              </a:lnSpc>
              <a:buFont typeface="Arial" panose="020B0604020202020204" pitchFamily="34" charset="0"/>
              <a:buChar char="•"/>
            </a:pPr>
            <a:r>
              <a:rPr lang="en-US" b="1" dirty="0" smtClean="0">
                <a:solidFill>
                  <a:prstClr val="black"/>
                </a:solidFill>
              </a:rPr>
              <a:t>Change Request</a:t>
            </a:r>
            <a:endParaRPr lang="en-US" b="1" dirty="0">
              <a:solidFill>
                <a:prstClr val="black"/>
              </a:solidFill>
            </a:endParaRPr>
          </a:p>
        </p:txBody>
      </p:sp>
      <p:sp>
        <p:nvSpPr>
          <p:cNvPr id="5" name="Footer Placeholder 4"/>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21131763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wipe(right)">
                                      <p:cBhvr>
                                        <p:cTn id="16" dur="500"/>
                                        <p:tgtEl>
                                          <p:spTgt spid="64"/>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2500"/>
                            </p:stCondLst>
                            <p:childTnLst>
                              <p:par>
                                <p:cTn id="48" presetID="10" presetClass="entr" presetSubtype="0" fill="hold" grpId="0" nodeType="afterEffect">
                                  <p:stCondLst>
                                    <p:cond delay="0"/>
                                  </p:stCondLst>
                                  <p:childTnLst>
                                    <p:set>
                                      <p:cBhvr>
                                        <p:cTn id="49" dur="1" fill="hold">
                                          <p:stCondLst>
                                            <p:cond delay="0"/>
                                          </p:stCondLst>
                                        </p:cTn>
                                        <p:tgtEl>
                                          <p:spTgt spid="72"/>
                                        </p:tgtEl>
                                        <p:attrNameLst>
                                          <p:attrName>style.visibility</p:attrName>
                                        </p:attrNameLst>
                                      </p:cBhvr>
                                      <p:to>
                                        <p:strVal val="visible"/>
                                      </p:to>
                                    </p:set>
                                    <p:animEffect transition="in" filter="fade">
                                      <p:cBhvr>
                                        <p:cTn id="50" dur="500"/>
                                        <p:tgtEl>
                                          <p:spTgt spid="72"/>
                                        </p:tgtEl>
                                      </p:cBhvr>
                                    </p:animEffect>
                                  </p:childTnLst>
                                </p:cTn>
                              </p:par>
                            </p:childTnLst>
                          </p:cTn>
                        </p:par>
                        <p:par>
                          <p:cTn id="51" fill="hold">
                            <p:stCondLst>
                              <p:cond delay="3000"/>
                            </p:stCondLst>
                            <p:childTnLst>
                              <p:par>
                                <p:cTn id="52" presetID="22" presetClass="entr" presetSubtype="2" fill="hold"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wipe(right)">
                                      <p:cBhvr>
                                        <p:cTn id="54" dur="500"/>
                                        <p:tgtEl>
                                          <p:spTgt spid="42"/>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childTnLst>
                          </p:cTn>
                        </p:par>
                        <p:par>
                          <p:cTn id="65" fill="hold">
                            <p:stCondLst>
                              <p:cond delay="500"/>
                            </p:stCondLst>
                            <p:childTnLst>
                              <p:par>
                                <p:cTn id="66" presetID="10" presetClass="entr" presetSubtype="0" fill="hold"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fade">
                                      <p:cBhvr>
                                        <p:cTn id="68" dur="500"/>
                                        <p:tgtEl>
                                          <p:spTgt spid="57"/>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par>
                          <p:cTn id="74" fill="hold">
                            <p:stCondLst>
                              <p:cond delay="500"/>
                            </p:stCondLst>
                            <p:childTnLst>
                              <p:par>
                                <p:cTn id="75" presetID="10" presetClass="entr" presetSubtype="0" fill="hold"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500"/>
                                        <p:tgtEl>
                                          <p:spTgt spid="3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wipe(down)">
                                      <p:cBhvr>
                                        <p:cTn id="82" dur="500"/>
                                        <p:tgtEl>
                                          <p:spTgt spid="51"/>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500"/>
                            </p:stCondLst>
                            <p:childTnLst>
                              <p:par>
                                <p:cTn id="89" presetID="10" presetClass="entr" presetSubtype="0" fill="hold"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500"/>
                                        <p:tgtEl>
                                          <p:spTgt spid="30"/>
                                        </p:tgtEl>
                                      </p:cBhvr>
                                    </p:animEffect>
                                  </p:childTnLst>
                                </p:cTn>
                              </p:par>
                            </p:childTnLst>
                          </p:cTn>
                        </p:par>
                        <p:par>
                          <p:cTn id="92" fill="hold">
                            <p:stCondLst>
                              <p:cond delay="1000"/>
                            </p:stCondLst>
                            <p:childTnLst>
                              <p:par>
                                <p:cTn id="93" presetID="10" presetClass="entr" presetSubtype="0" fill="hold" nodeType="afterEffect">
                                  <p:stCondLst>
                                    <p:cond delay="0"/>
                                  </p:stCondLst>
                                  <p:childTnLst>
                                    <p:set>
                                      <p:cBhvr>
                                        <p:cTn id="94" dur="1" fill="hold">
                                          <p:stCondLst>
                                            <p:cond delay="0"/>
                                          </p:stCondLst>
                                        </p:cTn>
                                        <p:tgtEl>
                                          <p:spTgt spid="1026"/>
                                        </p:tgtEl>
                                        <p:attrNameLst>
                                          <p:attrName>style.visibility</p:attrName>
                                        </p:attrNameLst>
                                      </p:cBhvr>
                                      <p:to>
                                        <p:strVal val="visible"/>
                                      </p:to>
                                    </p:set>
                                    <p:animEffect transition="in" filter="fade">
                                      <p:cBhvr>
                                        <p:cTn id="95" dur="500"/>
                                        <p:tgtEl>
                                          <p:spTgt spid="1026"/>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48"/>
                                        </p:tgtEl>
                                        <p:attrNameLst>
                                          <p:attrName>style.visibility</p:attrName>
                                        </p:attrNameLst>
                                      </p:cBhvr>
                                      <p:to>
                                        <p:strVal val="visible"/>
                                      </p:to>
                                    </p:set>
                                    <p:animEffect transition="in" filter="wipe(left)">
                                      <p:cBhvr>
                                        <p:cTn id="100" dur="500"/>
                                        <p:tgtEl>
                                          <p:spTgt spid="48"/>
                                        </p:tgtEl>
                                      </p:cBhvr>
                                    </p:animEffect>
                                  </p:childTnLst>
                                </p:cTn>
                              </p:par>
                            </p:childTnLst>
                          </p:cTn>
                        </p:par>
                        <p:par>
                          <p:cTn id="101" fill="hold">
                            <p:stCondLst>
                              <p:cond delay="500"/>
                            </p:stCondLst>
                            <p:childTnLst>
                              <p:par>
                                <p:cTn id="102" presetID="10" presetClass="entr" presetSubtype="0" fill="hold" grpId="0" nodeType="after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fade">
                                      <p:cBhvr>
                                        <p:cTn id="10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p:bldP spid="23" grpId="0" animBg="1"/>
      <p:bldP spid="36" grpId="0" animBg="1"/>
      <p:bldP spid="72" grpId="0"/>
      <p:bldP spid="24" grpId="0"/>
      <p:bldP spid="25" grpId="0"/>
      <p:bldP spid="27" grpId="0"/>
      <p:bldP spid="28" grpId="0"/>
      <p:bldP spid="2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Validate Scope Inputs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36</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217512305"/>
              </p:ext>
            </p:extLst>
          </p:nvPr>
        </p:nvGraphicFramePr>
        <p:xfrm>
          <a:off x="111370" y="515815"/>
          <a:ext cx="8882742" cy="2499360"/>
        </p:xfrm>
        <a:graphic>
          <a:graphicData uri="http://schemas.openxmlformats.org/drawingml/2006/table">
            <a:tbl>
              <a:tblPr firstRow="1" bandRow="1">
                <a:tableStyleId>{5940675A-B579-460E-94D1-54222C63F5DA}</a:tableStyleId>
              </a:tblPr>
              <a:tblGrid>
                <a:gridCol w="2181726"/>
                <a:gridCol w="6701016"/>
              </a:tblGrid>
              <a:tr h="457200">
                <a:tc>
                  <a:txBody>
                    <a:bodyPr/>
                    <a:lstStyle/>
                    <a:p>
                      <a:r>
                        <a:rPr lang="en-US" sz="2000" b="1" dirty="0" smtClean="0"/>
                        <a:t>Input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457200">
                <a:tc>
                  <a:txBody>
                    <a:bodyPr/>
                    <a:lstStyle/>
                    <a:p>
                      <a:r>
                        <a:rPr lang="en-US" sz="2000" b="0" dirty="0" smtClean="0"/>
                        <a:t>Project</a:t>
                      </a:r>
                      <a:r>
                        <a:rPr lang="en-US" sz="2000" b="0" baseline="0" dirty="0" smtClean="0"/>
                        <a:t> Management Plan</a:t>
                      </a:r>
                      <a:endParaRPr lang="en-US" sz="2000" b="0" dirty="0"/>
                    </a:p>
                  </a:txBody>
                  <a:tcPr marT="91440" marB="91440"/>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b="0" u="sng" kern="1200" dirty="0" smtClean="0">
                          <a:solidFill>
                            <a:schemeClr val="tx1"/>
                          </a:solidFill>
                          <a:latin typeface="+mn-lt"/>
                          <a:ea typeface="+mn-ea"/>
                          <a:cs typeface="+mn-cs"/>
                        </a:rPr>
                        <a:t>Scope</a:t>
                      </a:r>
                      <a:r>
                        <a:rPr lang="en-US" sz="2000" b="0" u="sng" kern="1200" baseline="0" dirty="0" smtClean="0">
                          <a:solidFill>
                            <a:schemeClr val="tx1"/>
                          </a:solidFill>
                          <a:latin typeface="+mn-lt"/>
                          <a:ea typeface="+mn-ea"/>
                          <a:cs typeface="+mn-cs"/>
                        </a:rPr>
                        <a:t> Management Plan</a:t>
                      </a:r>
                      <a:endParaRPr lang="en-US" sz="2000" b="0" u="sng" kern="1200" dirty="0" smtClean="0">
                        <a:solidFill>
                          <a:schemeClr val="tx1"/>
                        </a:solidFill>
                        <a:latin typeface="+mn-lt"/>
                        <a:ea typeface="+mn-ea"/>
                        <a:cs typeface="+mn-cs"/>
                      </a:endParaRP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0" kern="1200" dirty="0" smtClean="0">
                          <a:solidFill>
                            <a:schemeClr val="tx1"/>
                          </a:solidFill>
                          <a:latin typeface="+mn-lt"/>
                          <a:ea typeface="+mn-ea"/>
                          <a:cs typeface="+mn-cs"/>
                        </a:rPr>
                        <a:t>How the Project Scope will be Monitored &amp; Controlled</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Shows the previously agreed upon Deliverables and the Plans for gaining their formal Acceptance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b="0" i="0" u="sng" strike="noStrike" kern="1200" cap="none" spc="0" normalizeH="0" baseline="0" noProof="0" dirty="0" smtClean="0">
                          <a:ln>
                            <a:noFill/>
                          </a:ln>
                          <a:solidFill>
                            <a:schemeClr val="tx1"/>
                          </a:solidFill>
                          <a:effectLst/>
                          <a:uLnTx/>
                          <a:uFillTx/>
                          <a:latin typeface="+mn-lt"/>
                          <a:ea typeface="+mn-ea"/>
                          <a:cs typeface="+mn-cs"/>
                        </a:rPr>
                        <a:t>Scope Baseline</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0" kern="1200" dirty="0" smtClean="0">
                          <a:solidFill>
                            <a:schemeClr val="tx1"/>
                          </a:solidFill>
                          <a:latin typeface="+mn-lt"/>
                          <a:ea typeface="+mn-ea"/>
                          <a:cs typeface="+mn-cs"/>
                        </a:rPr>
                        <a:t>Provides</a:t>
                      </a:r>
                      <a:r>
                        <a:rPr lang="en-US" sz="2000" b="0" kern="1200" baseline="0" dirty="0" smtClean="0">
                          <a:solidFill>
                            <a:schemeClr val="tx1"/>
                          </a:solidFill>
                          <a:latin typeface="+mn-lt"/>
                          <a:ea typeface="+mn-ea"/>
                          <a:cs typeface="+mn-cs"/>
                        </a:rPr>
                        <a:t> the </a:t>
                      </a:r>
                      <a:r>
                        <a:rPr lang="en-US" sz="2000" b="0" u="sng" kern="1200" baseline="0" dirty="0" smtClean="0">
                          <a:solidFill>
                            <a:schemeClr val="tx1"/>
                          </a:solidFill>
                          <a:latin typeface="+mn-lt"/>
                          <a:ea typeface="+mn-ea"/>
                          <a:cs typeface="+mn-cs"/>
                        </a:rPr>
                        <a:t>approved</a:t>
                      </a:r>
                      <a:r>
                        <a:rPr lang="en-US" sz="2000" b="0" kern="1200" baseline="0" dirty="0" smtClean="0">
                          <a:solidFill>
                            <a:schemeClr val="tx1"/>
                          </a:solidFill>
                          <a:latin typeface="+mn-lt"/>
                          <a:ea typeface="+mn-ea"/>
                          <a:cs typeface="+mn-cs"/>
                        </a:rPr>
                        <a:t> Scope</a:t>
                      </a:r>
                    </a:p>
                  </a:txBody>
                  <a:tcPr marT="91440" marB="9144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309906061"/>
              </p:ext>
            </p:extLst>
          </p:nvPr>
        </p:nvGraphicFramePr>
        <p:xfrm>
          <a:off x="111370" y="3018692"/>
          <a:ext cx="8882742" cy="1097280"/>
        </p:xfrm>
        <a:graphic>
          <a:graphicData uri="http://schemas.openxmlformats.org/drawingml/2006/table">
            <a:tbl>
              <a:tblPr firstRow="1" bandRow="1">
                <a:tableStyleId>{5940675A-B579-460E-94D1-54222C63F5DA}</a:tableStyleId>
              </a:tblPr>
              <a:tblGrid>
                <a:gridCol w="2181726"/>
                <a:gridCol w="6701016"/>
              </a:tblGrid>
              <a:tr h="472440">
                <a:tc>
                  <a:txBody>
                    <a:bodyPr/>
                    <a:lstStyle/>
                    <a:p>
                      <a:r>
                        <a:rPr lang="en-US" sz="2000" b="0" dirty="0" smtClean="0">
                          <a:solidFill>
                            <a:schemeClr val="tx1"/>
                          </a:solidFill>
                        </a:rPr>
                        <a:t>WPD </a:t>
                      </a:r>
                      <a:r>
                        <a:rPr lang="en-US" sz="2000" b="0" i="1" dirty="0" smtClean="0">
                          <a:solidFill>
                            <a:schemeClr val="tx1"/>
                          </a:solidFill>
                        </a:rPr>
                        <a:t>(from D&amp;M PW)</a:t>
                      </a:r>
                      <a:endParaRPr lang="en-US" sz="2000" b="0" i="1" dirty="0">
                        <a:solidFill>
                          <a:schemeClr val="tx1"/>
                        </a:solidFill>
                      </a:endParaRPr>
                    </a:p>
                  </a:txBody>
                  <a:tcPr marT="91440" marB="91440"/>
                </a:tc>
                <a:tc>
                  <a:txBody>
                    <a:bodyPr/>
                    <a:lstStyle/>
                    <a:p>
                      <a:pPr marL="168275" indent="-168275">
                        <a:buFont typeface="Arial" panose="020B0604020202020204" pitchFamily="34" charset="0"/>
                        <a:buChar char="•"/>
                      </a:pPr>
                      <a:r>
                        <a:rPr lang="en-US" sz="2000" b="0" kern="1200" dirty="0" smtClean="0">
                          <a:solidFill>
                            <a:schemeClr val="tx1"/>
                          </a:solidFill>
                          <a:latin typeface="+mn-lt"/>
                          <a:ea typeface="+mn-ea"/>
                          <a:cs typeface="+mn-cs"/>
                        </a:rPr>
                        <a:t>Degree of Compliance with Requirements</a:t>
                      </a:r>
                    </a:p>
                    <a:p>
                      <a:pPr marL="168275" indent="-168275">
                        <a:buFont typeface="Arial" panose="020B0604020202020204" pitchFamily="34" charset="0"/>
                        <a:buChar char="•"/>
                      </a:pPr>
                      <a:r>
                        <a:rPr lang="en-US" sz="2000" b="0" kern="1200" dirty="0" smtClean="0">
                          <a:solidFill>
                            <a:schemeClr val="tx1"/>
                          </a:solidFill>
                          <a:latin typeface="+mn-lt"/>
                          <a:ea typeface="+mn-ea"/>
                          <a:cs typeface="+mn-cs"/>
                        </a:rPr>
                        <a:t>Number of Nonconformities, Severity of the Nonconformities</a:t>
                      </a:r>
                    </a:p>
                    <a:p>
                      <a:pPr marL="168275" indent="-168275">
                        <a:buFont typeface="Arial" panose="020B0604020202020204" pitchFamily="34" charset="0"/>
                        <a:buChar char="•"/>
                      </a:pPr>
                      <a:r>
                        <a:rPr lang="en-US" sz="2000" b="0" kern="1200" dirty="0" smtClean="0">
                          <a:solidFill>
                            <a:schemeClr val="tx1"/>
                          </a:solidFill>
                          <a:latin typeface="+mn-lt"/>
                          <a:ea typeface="+mn-ea"/>
                          <a:cs typeface="+mn-cs"/>
                        </a:rPr>
                        <a:t>Number of Validation Cycles performed in a period of time</a:t>
                      </a:r>
                    </a:p>
                  </a:txBody>
                  <a:tcPr marT="91440" marB="91440"/>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893472382"/>
              </p:ext>
            </p:extLst>
          </p:nvPr>
        </p:nvGraphicFramePr>
        <p:xfrm>
          <a:off x="111370" y="4132386"/>
          <a:ext cx="8882742" cy="792480"/>
        </p:xfrm>
        <a:graphic>
          <a:graphicData uri="http://schemas.openxmlformats.org/drawingml/2006/table">
            <a:tbl>
              <a:tblPr firstRow="1" bandRow="1">
                <a:tableStyleId>{5940675A-B579-460E-94D1-54222C63F5DA}</a:tableStyleId>
              </a:tblPr>
              <a:tblGrid>
                <a:gridCol w="2181726"/>
                <a:gridCol w="6701016"/>
              </a:tblGrid>
              <a:tr h="729343">
                <a:tc>
                  <a:txBody>
                    <a:bodyPr/>
                    <a:lstStyle/>
                    <a:p>
                      <a:r>
                        <a:rPr lang="en-US" sz="2000" b="0" dirty="0" smtClean="0"/>
                        <a:t>Requirements Documentation</a:t>
                      </a:r>
                      <a:endParaRPr lang="en-US" sz="2000" b="0" dirty="0"/>
                    </a:p>
                  </a:txBody>
                  <a:tcPr marT="91440" marB="91440"/>
                </a:tc>
                <a:tc>
                  <a:txBody>
                    <a:bodyPr/>
                    <a:lstStyle/>
                    <a:p>
                      <a:pPr marL="228600" indent="-228600">
                        <a:buFont typeface="Arial" panose="020B0604020202020204" pitchFamily="34" charset="0"/>
                        <a:buChar char="•"/>
                      </a:pPr>
                      <a:r>
                        <a:rPr lang="en-US" sz="2000" b="0" i="1" kern="1200" dirty="0" smtClean="0">
                          <a:solidFill>
                            <a:schemeClr val="tx1"/>
                          </a:solidFill>
                          <a:latin typeface="+mn-lt"/>
                          <a:ea typeface="+mn-ea"/>
                          <a:cs typeface="+mn-cs"/>
                        </a:rPr>
                        <a:t>(As for Control Scope)</a:t>
                      </a:r>
                    </a:p>
                  </a:txBody>
                  <a:tcPr marT="91440" marB="91440"/>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4118606237"/>
              </p:ext>
            </p:extLst>
          </p:nvPr>
        </p:nvGraphicFramePr>
        <p:xfrm>
          <a:off x="111370" y="4933746"/>
          <a:ext cx="8882742" cy="792480"/>
        </p:xfrm>
        <a:graphic>
          <a:graphicData uri="http://schemas.openxmlformats.org/drawingml/2006/table">
            <a:tbl>
              <a:tblPr firstRow="1" bandRow="1">
                <a:tableStyleId>{5940675A-B579-460E-94D1-54222C63F5DA}</a:tableStyleId>
              </a:tblPr>
              <a:tblGrid>
                <a:gridCol w="2181726"/>
                <a:gridCol w="6701016"/>
              </a:tblGrid>
              <a:tr h="729343">
                <a:tc>
                  <a:txBody>
                    <a:bodyPr/>
                    <a:lstStyle/>
                    <a:p>
                      <a:r>
                        <a:rPr lang="en-US" sz="2000" b="0" dirty="0" smtClean="0"/>
                        <a:t>Requirements Traceability</a:t>
                      </a:r>
                      <a:r>
                        <a:rPr lang="en-US" sz="2000" b="0" baseline="0" dirty="0" smtClean="0"/>
                        <a:t> Matrix</a:t>
                      </a:r>
                      <a:endParaRPr lang="en-US" sz="2000" b="0" dirty="0"/>
                    </a:p>
                  </a:txBody>
                  <a:tcPr marT="91440" marB="91440"/>
                </a:tc>
                <a:tc>
                  <a:txBody>
                    <a:bodyPr/>
                    <a:lstStyle/>
                    <a:p>
                      <a:pPr marL="228600" indent="-228600">
                        <a:buFont typeface="Arial" panose="020B0604020202020204" pitchFamily="34" charset="0"/>
                        <a:buChar char="•"/>
                      </a:pPr>
                      <a:r>
                        <a:rPr lang="en-US" sz="2000" b="0" i="1" kern="1200" dirty="0" smtClean="0">
                          <a:solidFill>
                            <a:schemeClr val="tx1"/>
                          </a:solidFill>
                          <a:latin typeface="+mn-lt"/>
                          <a:ea typeface="+mn-ea"/>
                          <a:cs typeface="+mn-cs"/>
                        </a:rPr>
                        <a:t>(As for Control Scope)</a:t>
                      </a:r>
                      <a:endParaRPr lang="en-US" sz="2000" b="0" kern="1200" dirty="0" smtClean="0">
                        <a:solidFill>
                          <a:schemeClr val="tx1"/>
                        </a:solidFill>
                        <a:latin typeface="+mn-lt"/>
                        <a:ea typeface="+mn-ea"/>
                        <a:cs typeface="+mn-cs"/>
                      </a:endParaRPr>
                    </a:p>
                  </a:txBody>
                  <a:tcPr marT="91440" marB="91440"/>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152805270"/>
              </p:ext>
            </p:extLst>
          </p:nvPr>
        </p:nvGraphicFramePr>
        <p:xfrm>
          <a:off x="111370" y="5723042"/>
          <a:ext cx="8882742" cy="792480"/>
        </p:xfrm>
        <a:graphic>
          <a:graphicData uri="http://schemas.openxmlformats.org/drawingml/2006/table">
            <a:tbl>
              <a:tblPr firstRow="1" bandRow="1">
                <a:tableStyleId>{5940675A-B579-460E-94D1-54222C63F5DA}</a:tableStyleId>
              </a:tblPr>
              <a:tblGrid>
                <a:gridCol w="2181726"/>
                <a:gridCol w="6701016"/>
              </a:tblGrid>
              <a:tr h="729343">
                <a:tc>
                  <a:txBody>
                    <a:bodyPr/>
                    <a:lstStyle/>
                    <a:p>
                      <a:r>
                        <a:rPr lang="en-US" sz="2000" b="0" dirty="0" smtClean="0"/>
                        <a:t>Verified Deliverables</a:t>
                      </a:r>
                      <a:endParaRPr lang="en-US" sz="2000" b="0" dirty="0"/>
                    </a:p>
                  </a:txBody>
                  <a:tcPr marT="91440" marB="91440"/>
                </a:tc>
                <a:tc>
                  <a:txBody>
                    <a:bodyPr/>
                    <a:lstStyle/>
                    <a:p>
                      <a:pPr marL="0" indent="0">
                        <a:buFont typeface="Arial" panose="020B0604020202020204" pitchFamily="34" charset="0"/>
                        <a:buNone/>
                      </a:pPr>
                      <a:r>
                        <a:rPr lang="en-US" sz="2000" b="0" kern="1200" dirty="0" smtClean="0">
                          <a:solidFill>
                            <a:schemeClr val="tx1"/>
                          </a:solidFill>
                          <a:latin typeface="+mn-lt"/>
                          <a:ea typeface="+mn-ea"/>
                          <a:cs typeface="+mn-cs"/>
                        </a:rPr>
                        <a:t>Deliverables that are completed and checked for</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correctness through the Control Quality process</a:t>
                      </a:r>
                      <a:endParaRPr lang="en-US" sz="2000" b="0" kern="1200" baseline="0" dirty="0" smtClean="0">
                        <a:solidFill>
                          <a:schemeClr val="tx1"/>
                        </a:solidFill>
                        <a:latin typeface="+mn-lt"/>
                        <a:ea typeface="+mn-ea"/>
                        <a:cs typeface="+mn-cs"/>
                      </a:endParaRPr>
                    </a:p>
                  </a:txBody>
                  <a:tcPr marT="91440" marB="91440"/>
                </a:tc>
              </a:tr>
            </a:tbl>
          </a:graphicData>
        </a:graphic>
      </p:graphicFrame>
      <p:sp>
        <p:nvSpPr>
          <p:cNvPr id="6" name="Footer Placeholder 5"/>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19121897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Validate Scope </a:t>
            </a:r>
            <a:r>
              <a:rPr lang="en-US" sz="3200" b="1" dirty="0">
                <a:solidFill>
                  <a:srgbClr val="FF0000"/>
                </a:solidFill>
                <a:effectLst>
                  <a:outerShdw blurRad="38100" dist="38100" dir="2700000" algn="tl">
                    <a:srgbClr val="000000">
                      <a:alpha val="43137"/>
                    </a:srgbClr>
                  </a:outerShdw>
                </a:effectLst>
              </a:rPr>
              <a:t>Outputs … </a:t>
            </a:r>
            <a:r>
              <a:rPr lang="en-US" sz="3200" b="1" dirty="0" smtClean="0">
                <a:solidFill>
                  <a:srgbClr val="FF0000"/>
                </a:solidFill>
                <a:effectLst>
                  <a:outerShdw blurRad="38100" dist="38100" dir="2700000" algn="tl">
                    <a:srgbClr val="000000">
                      <a:alpha val="43137"/>
                    </a:srgbClr>
                  </a:outerShdw>
                </a:effectLst>
              </a:rPr>
              <a:t>1/2</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59803" y="6557072"/>
            <a:ext cx="2133600" cy="365125"/>
          </a:xfrm>
        </p:spPr>
        <p:txBody>
          <a:bodyPr/>
          <a:lstStyle/>
          <a:p>
            <a:fld id="{B6F15528-21DE-4FAA-801E-634DDDAF4B2B}" type="slidenum">
              <a:rPr lang="en-US" b="1" smtClean="0">
                <a:solidFill>
                  <a:prstClr val="black"/>
                </a:solidFill>
              </a:rPr>
              <a:pPr/>
              <a:t>37</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2728252052"/>
              </p:ext>
            </p:extLst>
          </p:nvPr>
        </p:nvGraphicFramePr>
        <p:xfrm>
          <a:off x="228600" y="644857"/>
          <a:ext cx="8686800" cy="1661160"/>
        </p:xfrm>
        <a:graphic>
          <a:graphicData uri="http://schemas.openxmlformats.org/drawingml/2006/table">
            <a:tbl>
              <a:tblPr firstRow="1" bandRow="1">
                <a:tableStyleId>{5940675A-B579-460E-94D1-54222C63F5DA}</a:tableStyleId>
              </a:tblPr>
              <a:tblGrid>
                <a:gridCol w="1524000"/>
                <a:gridCol w="7162800"/>
              </a:tblGrid>
              <a:tr h="484264">
                <a:tc>
                  <a:txBody>
                    <a:bodyPr/>
                    <a:lstStyle/>
                    <a:p>
                      <a:r>
                        <a:rPr lang="en-US" sz="2000" b="1" dirty="0" smtClean="0"/>
                        <a:t>Output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1005840">
                <a:tc>
                  <a:txBody>
                    <a:bodyPr/>
                    <a:lstStyle/>
                    <a:p>
                      <a:r>
                        <a:rPr lang="en-US" sz="2000" b="0" dirty="0" smtClean="0"/>
                        <a:t>WPI</a:t>
                      </a:r>
                      <a:endParaRPr lang="en-US" sz="2000" b="0" dirty="0"/>
                    </a:p>
                  </a:txBody>
                  <a:tcPr marT="91440" marB="91440"/>
                </a:tc>
                <a:tc>
                  <a:txBody>
                    <a:bodyPr/>
                    <a:lstStyle/>
                    <a:p>
                      <a:pPr marL="173038" indent="-173038">
                        <a:spcAft>
                          <a:spcPts val="300"/>
                        </a:spcAft>
                        <a:buFont typeface="Arial" panose="020B0604020202020204" pitchFamily="34" charset="0"/>
                        <a:buChar char="•"/>
                      </a:pPr>
                      <a:r>
                        <a:rPr lang="en-US" sz="2000" b="0" kern="1200" dirty="0" smtClean="0">
                          <a:solidFill>
                            <a:schemeClr val="tx1"/>
                          </a:solidFill>
                          <a:latin typeface="+mn-lt"/>
                          <a:ea typeface="+mn-ea"/>
                          <a:cs typeface="+mn-cs"/>
                        </a:rPr>
                        <a:t>Accepted Deliverables</a:t>
                      </a:r>
                    </a:p>
                    <a:p>
                      <a:pPr marL="173038" indent="-173038">
                        <a:spcAft>
                          <a:spcPts val="300"/>
                        </a:spcAft>
                        <a:buFont typeface="Arial" panose="020B0604020202020204" pitchFamily="34" charset="0"/>
                        <a:buChar char="•"/>
                      </a:pPr>
                      <a:r>
                        <a:rPr lang="en-US" sz="2000" b="0" kern="1200" dirty="0" smtClean="0">
                          <a:solidFill>
                            <a:schemeClr val="tx1"/>
                          </a:solidFill>
                          <a:latin typeface="+mn-lt"/>
                          <a:ea typeface="+mn-ea"/>
                          <a:cs typeface="+mn-cs"/>
                        </a:rPr>
                        <a:t>Unaccepted</a:t>
                      </a:r>
                      <a:r>
                        <a:rPr lang="en-US" sz="2000" b="0" kern="1200" baseline="0" dirty="0" smtClean="0">
                          <a:solidFill>
                            <a:schemeClr val="tx1"/>
                          </a:solidFill>
                          <a:latin typeface="+mn-lt"/>
                          <a:ea typeface="+mn-ea"/>
                          <a:cs typeface="+mn-cs"/>
                        </a:rPr>
                        <a:t> Deliverables: reasons, causes</a:t>
                      </a:r>
                    </a:p>
                    <a:p>
                      <a:pPr marL="173038" indent="-173038">
                        <a:buFont typeface="Arial" panose="020B0604020202020204" pitchFamily="34" charset="0"/>
                        <a:buChar char="•"/>
                      </a:pPr>
                      <a:r>
                        <a:rPr lang="en-US" sz="2000" b="0" kern="1200" baseline="0" dirty="0" smtClean="0">
                          <a:solidFill>
                            <a:schemeClr val="tx1"/>
                          </a:solidFill>
                          <a:latin typeface="+mn-lt"/>
                          <a:ea typeface="+mn-ea"/>
                          <a:cs typeface="+mn-cs"/>
                        </a:rPr>
                        <a:t>Progress of Project</a:t>
                      </a:r>
                      <a:endParaRPr lang="en-US" sz="2000" b="0" kern="1200" dirty="0" smtClean="0">
                        <a:solidFill>
                          <a:schemeClr val="tx1"/>
                        </a:solidFill>
                        <a:latin typeface="+mn-lt"/>
                        <a:ea typeface="+mn-ea"/>
                        <a:cs typeface="+mn-cs"/>
                      </a:endParaRPr>
                    </a:p>
                  </a:txBody>
                  <a:tcPr marT="91440" marB="91440"/>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4020742766"/>
              </p:ext>
            </p:extLst>
          </p:nvPr>
        </p:nvGraphicFramePr>
        <p:xfrm>
          <a:off x="228600" y="2306208"/>
          <a:ext cx="8686800" cy="2087880"/>
        </p:xfrm>
        <a:graphic>
          <a:graphicData uri="http://schemas.openxmlformats.org/drawingml/2006/table">
            <a:tbl>
              <a:tblPr firstRow="1" bandRow="1">
                <a:tableStyleId>{5940675A-B579-460E-94D1-54222C63F5DA}</a:tableStyleId>
              </a:tblPr>
              <a:tblGrid>
                <a:gridCol w="1524000"/>
                <a:gridCol w="7162800"/>
              </a:tblGrid>
              <a:tr h="786928">
                <a:tc>
                  <a:txBody>
                    <a:bodyPr/>
                    <a:lstStyle/>
                    <a:p>
                      <a:r>
                        <a:rPr lang="en-US" sz="2000" b="0" dirty="0" smtClean="0"/>
                        <a:t>Accepted Deliverables</a:t>
                      </a:r>
                      <a:endParaRPr lang="en-US" sz="2000" b="0" dirty="0"/>
                    </a:p>
                  </a:txBody>
                  <a:tcPr marT="91440" marB="91440"/>
                </a:tc>
                <a:tc>
                  <a:txBody>
                    <a:bodyPr/>
                    <a:lstStyle/>
                    <a:p>
                      <a:pPr marL="173038" indent="-173038">
                        <a:spcAft>
                          <a:spcPts val="600"/>
                        </a:spcAft>
                        <a:buFont typeface="Arial" panose="020B0604020202020204" pitchFamily="34" charset="0"/>
                        <a:buChar char="•"/>
                      </a:pPr>
                      <a:r>
                        <a:rPr lang="en-US" sz="2000" b="0" kern="1200" dirty="0" smtClean="0">
                          <a:solidFill>
                            <a:schemeClr val="tx1"/>
                          </a:solidFill>
                          <a:latin typeface="+mn-lt"/>
                          <a:ea typeface="+mn-ea"/>
                          <a:cs typeface="+mn-cs"/>
                        </a:rPr>
                        <a:t>Deliverables that meet the Acceptance Criteria are formally signed off and approved by the Customer (external Project) or Sponsor (internal</a:t>
                      </a:r>
                      <a:r>
                        <a:rPr lang="en-US" sz="2000" b="0" kern="1200" baseline="0" dirty="0" smtClean="0">
                          <a:solidFill>
                            <a:schemeClr val="tx1"/>
                          </a:solidFill>
                          <a:latin typeface="+mn-lt"/>
                          <a:ea typeface="+mn-ea"/>
                          <a:cs typeface="+mn-cs"/>
                        </a:rPr>
                        <a:t> Project)</a:t>
                      </a:r>
                      <a:endParaRPr lang="en-US" sz="2000" b="0" kern="1200" dirty="0" smtClean="0">
                        <a:solidFill>
                          <a:schemeClr val="tx1"/>
                        </a:solidFill>
                        <a:latin typeface="+mn-lt"/>
                        <a:ea typeface="+mn-ea"/>
                        <a:cs typeface="+mn-cs"/>
                      </a:endParaRPr>
                    </a:p>
                    <a:p>
                      <a:pPr marL="173038" indent="-173038">
                        <a:buFont typeface="Arial" panose="020B0604020202020204" pitchFamily="34" charset="0"/>
                        <a:buChar char="•"/>
                      </a:pPr>
                      <a:r>
                        <a:rPr lang="en-US" sz="2000" b="0" kern="1200" dirty="0" smtClean="0">
                          <a:solidFill>
                            <a:schemeClr val="tx1"/>
                          </a:solidFill>
                          <a:latin typeface="+mn-lt"/>
                          <a:ea typeface="+mn-ea"/>
                          <a:cs typeface="+mn-cs"/>
                        </a:rPr>
                        <a:t>Formal documentation received from the Customer or Sponsor acknowledging formal Stakeholder Acceptance of</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the Project’s Deliverables is forwarded to the Close Project or Phase process</a:t>
                      </a:r>
                    </a:p>
                  </a:txBody>
                  <a:tcPr marT="91440" marB="91440"/>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795034470"/>
              </p:ext>
            </p:extLst>
          </p:nvPr>
        </p:nvGraphicFramePr>
        <p:xfrm>
          <a:off x="228600" y="4399352"/>
          <a:ext cx="8686800" cy="2468880"/>
        </p:xfrm>
        <a:graphic>
          <a:graphicData uri="http://schemas.openxmlformats.org/drawingml/2006/table">
            <a:tbl>
              <a:tblPr firstRow="1" bandRow="1">
                <a:tableStyleId>{5940675A-B579-460E-94D1-54222C63F5DA}</a:tableStyleId>
              </a:tblPr>
              <a:tblGrid>
                <a:gridCol w="1524000"/>
                <a:gridCol w="7162800"/>
              </a:tblGrid>
              <a:tr h="548640">
                <a:tc>
                  <a:txBody>
                    <a:bodyPr/>
                    <a:lstStyle/>
                    <a:p>
                      <a:r>
                        <a:rPr lang="en-US" sz="2000" b="0" dirty="0" smtClean="0"/>
                        <a:t>Change Requests</a:t>
                      </a:r>
                      <a:endParaRPr lang="en-US" sz="2000" b="0" dirty="0"/>
                    </a:p>
                  </a:txBody>
                  <a:tcPr marT="91440" marB="91440"/>
                </a:tc>
                <a:tc>
                  <a:txBody>
                    <a:bodyPr/>
                    <a:lstStyle/>
                    <a:p>
                      <a:pPr marL="168275" indent="-168275">
                        <a:spcAft>
                          <a:spcPts val="600"/>
                        </a:spcAft>
                        <a:buFont typeface="Arial" panose="020B0604020202020204" pitchFamily="34" charset="0"/>
                        <a:buChar char="•"/>
                      </a:pPr>
                      <a:r>
                        <a:rPr kumimoji="0" lang="en-US" sz="2000" b="0" i="0" u="none" strike="noStrike" kern="1200" cap="none" spc="0" normalizeH="0" baseline="0" noProof="0" dirty="0" smtClean="0">
                          <a:ln>
                            <a:noFill/>
                          </a:ln>
                          <a:solidFill>
                            <a:prstClr val="black"/>
                          </a:solidFill>
                          <a:effectLst/>
                          <a:uLnTx/>
                          <a:uFillTx/>
                          <a:latin typeface="+mn-lt"/>
                          <a:ea typeface="+mn-ea"/>
                          <a:cs typeface="+mn-cs"/>
                        </a:rPr>
                        <a:t>The completed Deliverables that have not been formally Accepted are documented, along with the Reasons for Non-acceptance of those deliverables</a:t>
                      </a:r>
                    </a:p>
                    <a:p>
                      <a:pPr marL="168275" indent="-168275">
                        <a:spcAft>
                          <a:spcPts val="600"/>
                        </a:spcAft>
                        <a:buFont typeface="Arial" panose="020B0604020202020204" pitchFamily="34" charset="0"/>
                        <a:buChar char="•"/>
                      </a:pPr>
                      <a:r>
                        <a:rPr kumimoji="0" lang="en-US" sz="2000" b="0" i="0" u="none" strike="noStrike" kern="1200" cap="none" spc="0" normalizeH="0" baseline="0" noProof="0" dirty="0" smtClean="0">
                          <a:ln>
                            <a:noFill/>
                          </a:ln>
                          <a:solidFill>
                            <a:prstClr val="black"/>
                          </a:solidFill>
                          <a:effectLst/>
                          <a:uLnTx/>
                          <a:uFillTx/>
                          <a:latin typeface="+mn-lt"/>
                          <a:ea typeface="+mn-ea"/>
                          <a:cs typeface="+mn-cs"/>
                        </a:rPr>
                        <a:t>Unaccepted Deliverables may require a Change Request for Defect Repair, Corrective Action etc</a:t>
                      </a:r>
                    </a:p>
                    <a:p>
                      <a:pPr marL="168275" indent="-168275">
                        <a:buFont typeface="Arial" panose="020B0604020202020204" pitchFamily="34" charset="0"/>
                        <a:buChar char="•"/>
                      </a:pPr>
                      <a:r>
                        <a:rPr kumimoji="0" lang="en-US" sz="2000" b="0" i="0" u="none" strike="noStrike" kern="1200" cap="none" spc="0" normalizeH="0" baseline="0" noProof="0" dirty="0" smtClean="0">
                          <a:ln>
                            <a:noFill/>
                          </a:ln>
                          <a:solidFill>
                            <a:prstClr val="black"/>
                          </a:solidFill>
                          <a:effectLst/>
                          <a:uLnTx/>
                          <a:uFillTx/>
                          <a:latin typeface="+mn-lt"/>
                          <a:ea typeface="+mn-ea"/>
                          <a:cs typeface="+mn-cs"/>
                        </a:rPr>
                        <a:t>Change Requests processed for review and disposition through the Perform Integrated Change Control process</a:t>
                      </a:r>
                      <a:endParaRPr lang="en-US" sz="2000" b="0" kern="1200" dirty="0" smtClean="0">
                        <a:solidFill>
                          <a:schemeClr val="tx1"/>
                        </a:solidFill>
                        <a:latin typeface="+mn-lt"/>
                        <a:ea typeface="+mn-ea"/>
                        <a:cs typeface="+mn-cs"/>
                      </a:endParaRPr>
                    </a:p>
                  </a:txBody>
                  <a:tcPr marT="91440" marB="91440"/>
                </a:tc>
              </a:tr>
            </a:tbl>
          </a:graphicData>
        </a:graphic>
      </p:graphicFrame>
      <p:sp>
        <p:nvSpPr>
          <p:cNvPr id="5" name="Footer Placeholder 4"/>
          <p:cNvSpPr>
            <a:spLocks noGrp="1"/>
          </p:cNvSpPr>
          <p:nvPr>
            <p:ph type="ftr" sz="quarter" idx="11"/>
          </p:nvPr>
        </p:nvSpPr>
        <p:spPr>
          <a:xfrm>
            <a:off x="246185" y="6537498"/>
            <a:ext cx="1129748" cy="365125"/>
          </a:xfrm>
        </p:spPr>
        <p:txBody>
          <a:bodyPr/>
          <a:lstStyle/>
          <a:p>
            <a:r>
              <a:rPr lang="en-US" dirty="0" err="1" smtClean="0"/>
              <a:t>MEhsanSaeed</a:t>
            </a:r>
            <a:endParaRPr lang="en-US" dirty="0"/>
          </a:p>
        </p:txBody>
      </p:sp>
    </p:spTree>
    <p:extLst>
      <p:ext uri="{BB962C8B-B14F-4D97-AF65-F5344CB8AC3E}">
        <p14:creationId xmlns:p14="http://schemas.microsoft.com/office/powerpoint/2010/main" val="42601863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Validate Scope </a:t>
            </a:r>
            <a:r>
              <a:rPr lang="en-US" sz="3200" b="1" dirty="0">
                <a:solidFill>
                  <a:srgbClr val="FF0000"/>
                </a:solidFill>
                <a:effectLst>
                  <a:outerShdw blurRad="38100" dist="38100" dir="2700000" algn="tl">
                    <a:srgbClr val="000000">
                      <a:alpha val="43137"/>
                    </a:srgbClr>
                  </a:outerShdw>
                </a:effectLst>
              </a:rPr>
              <a:t>Outputs … </a:t>
            </a:r>
            <a:r>
              <a:rPr lang="en-US" sz="3200" b="1" dirty="0" smtClean="0">
                <a:solidFill>
                  <a:srgbClr val="FF0000"/>
                </a:solidFill>
                <a:effectLst>
                  <a:outerShdw blurRad="38100" dist="38100" dir="2700000" algn="tl">
                    <a:srgbClr val="000000">
                      <a:alpha val="43137"/>
                    </a:srgbClr>
                  </a:outerShdw>
                </a:effectLst>
              </a:rPr>
              <a:t>2/2</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38</a:t>
            </a:fld>
            <a:endParaRPr lang="en-US" b="1" dirty="0">
              <a:solidFill>
                <a:prstClr val="black"/>
              </a:solidFill>
            </a:endParaRPr>
          </a:p>
        </p:txBody>
      </p:sp>
      <p:graphicFrame>
        <p:nvGraphicFramePr>
          <p:cNvPr id="13" name="Table 12"/>
          <p:cNvGraphicFramePr>
            <a:graphicFrameLocks noGrp="1"/>
          </p:cNvGraphicFramePr>
          <p:nvPr>
            <p:extLst>
              <p:ext uri="{D42A27DB-BD31-4B8C-83A1-F6EECF244321}">
                <p14:modId xmlns:p14="http://schemas.microsoft.com/office/powerpoint/2010/main" val="3360354082"/>
              </p:ext>
            </p:extLst>
          </p:nvPr>
        </p:nvGraphicFramePr>
        <p:xfrm>
          <a:off x="228600" y="685800"/>
          <a:ext cx="8686800" cy="1783080"/>
        </p:xfrm>
        <a:graphic>
          <a:graphicData uri="http://schemas.openxmlformats.org/drawingml/2006/table">
            <a:tbl>
              <a:tblPr firstRow="1" bandRow="1">
                <a:tableStyleId>{5940675A-B579-460E-94D1-54222C63F5DA}</a:tableStyleId>
              </a:tblPr>
              <a:tblGrid>
                <a:gridCol w="2133600"/>
                <a:gridCol w="6553200"/>
              </a:tblGrid>
              <a:tr h="1066800">
                <a:tc>
                  <a:txBody>
                    <a:bodyPr/>
                    <a:lstStyle/>
                    <a:p>
                      <a:r>
                        <a:rPr lang="en-US" sz="2000" b="0" dirty="0" smtClean="0"/>
                        <a:t>Project</a:t>
                      </a:r>
                      <a:r>
                        <a:rPr lang="en-US" sz="2000" b="0" baseline="0" dirty="0" smtClean="0"/>
                        <a:t> Documents Updates</a:t>
                      </a:r>
                      <a:endParaRPr lang="en-US" sz="2000" b="0" dirty="0"/>
                    </a:p>
                  </a:txBody>
                  <a:tcPr marT="91440" marB="91440"/>
                </a:tc>
                <a:tc>
                  <a:txBody>
                    <a:bodyPr/>
                    <a:lstStyle/>
                    <a:p>
                      <a:pPr marL="173038" indent="-173038">
                        <a:spcAft>
                          <a:spcPts val="600"/>
                        </a:spcAft>
                        <a:buFont typeface="Arial" panose="020B0604020202020204" pitchFamily="34" charset="0"/>
                        <a:buChar char="•"/>
                      </a:pPr>
                      <a:r>
                        <a:rPr lang="en-US" sz="2000" b="0" kern="1200" dirty="0" smtClean="0">
                          <a:solidFill>
                            <a:schemeClr val="tx1"/>
                          </a:solidFill>
                          <a:latin typeface="+mn-lt"/>
                          <a:ea typeface="+mn-ea"/>
                          <a:cs typeface="+mn-cs"/>
                        </a:rPr>
                        <a:t>Project documents that may be updated as a result of the Validate Scope process include any documents that define the product or report status on product completion</a:t>
                      </a:r>
                    </a:p>
                    <a:p>
                      <a:pPr marL="173038" indent="-173038">
                        <a:buFont typeface="Arial" panose="020B0604020202020204" pitchFamily="34" charset="0"/>
                        <a:buChar char="•"/>
                      </a:pPr>
                      <a:r>
                        <a:rPr lang="en-US" sz="2000" b="0" kern="1200" dirty="0" smtClean="0">
                          <a:solidFill>
                            <a:schemeClr val="tx1"/>
                          </a:solidFill>
                          <a:latin typeface="+mn-lt"/>
                          <a:ea typeface="+mn-ea"/>
                          <a:cs typeface="+mn-cs"/>
                        </a:rPr>
                        <a:t>Verified project documents may require approvals from</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the Customer or Sponsor in the form of signatures or signoffs</a:t>
                      </a:r>
                      <a:endParaRPr lang="en-US" sz="2000" b="0" kern="1200" baseline="0" dirty="0" smtClean="0">
                        <a:solidFill>
                          <a:schemeClr val="tx1"/>
                        </a:solidFill>
                        <a:latin typeface="+mn-lt"/>
                        <a:ea typeface="+mn-ea"/>
                        <a:cs typeface="+mn-cs"/>
                      </a:endParaRPr>
                    </a:p>
                  </a:txBody>
                  <a:tcPr marT="91440" marB="91440"/>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024563630"/>
              </p:ext>
            </p:extLst>
          </p:nvPr>
        </p:nvGraphicFramePr>
        <p:xfrm>
          <a:off x="232608" y="2473656"/>
          <a:ext cx="8686800" cy="1097280"/>
        </p:xfrm>
        <a:graphic>
          <a:graphicData uri="http://schemas.openxmlformats.org/drawingml/2006/table">
            <a:tbl>
              <a:tblPr firstRow="1" bandRow="1">
                <a:tableStyleId>{5940675A-B579-460E-94D1-54222C63F5DA}</a:tableStyleId>
              </a:tblPr>
              <a:tblGrid>
                <a:gridCol w="2133600"/>
                <a:gridCol w="6553200"/>
              </a:tblGrid>
              <a:tr h="1066800">
                <a:tc>
                  <a:txBody>
                    <a:bodyPr/>
                    <a:lstStyle/>
                    <a:p>
                      <a:r>
                        <a:rPr lang="en-US" sz="2000" b="0" dirty="0" smtClean="0"/>
                        <a:t>OPA </a:t>
                      </a:r>
                      <a:r>
                        <a:rPr lang="en-US" sz="2000" b="0" baseline="0" dirty="0" smtClean="0"/>
                        <a:t>Updates</a:t>
                      </a:r>
                      <a:endParaRPr lang="en-US" sz="2000" b="0" dirty="0"/>
                    </a:p>
                  </a:txBody>
                  <a:tcPr marT="91440" marB="91440"/>
                </a:tc>
                <a:tc>
                  <a:txBody>
                    <a:bodyPr/>
                    <a:lstStyle/>
                    <a:p>
                      <a:pPr marL="173038" indent="-173038">
                        <a:buFont typeface="Arial" panose="020B0604020202020204" pitchFamily="34" charset="0"/>
                        <a:buChar char="•"/>
                      </a:pPr>
                      <a:r>
                        <a:rPr lang="en-US" sz="2000" b="0" kern="1200" baseline="0" dirty="0" smtClean="0">
                          <a:solidFill>
                            <a:schemeClr val="tx1"/>
                          </a:solidFill>
                          <a:latin typeface="+mn-lt"/>
                          <a:ea typeface="+mn-ea"/>
                          <a:cs typeface="+mn-cs"/>
                        </a:rPr>
                        <a:t>Own Performance</a:t>
                      </a:r>
                    </a:p>
                    <a:p>
                      <a:pPr marL="173038" indent="-173038">
                        <a:buFont typeface="Arial" panose="020B0604020202020204" pitchFamily="34" charset="0"/>
                        <a:buChar char="•"/>
                      </a:pPr>
                      <a:r>
                        <a:rPr lang="en-US" sz="2000" b="0" kern="1200" baseline="0" dirty="0" smtClean="0">
                          <a:solidFill>
                            <a:schemeClr val="tx1"/>
                          </a:solidFill>
                          <a:latin typeface="+mn-lt"/>
                          <a:ea typeface="+mn-ea"/>
                          <a:cs typeface="+mn-cs"/>
                        </a:rPr>
                        <a:t>Customer’s attitude</a:t>
                      </a:r>
                    </a:p>
                    <a:p>
                      <a:pPr marL="173038" indent="-173038">
                        <a:buFont typeface="Arial" panose="020B0604020202020204" pitchFamily="34" charset="0"/>
                        <a:buChar char="•"/>
                      </a:pPr>
                      <a:r>
                        <a:rPr lang="en-US" sz="2000" b="0" kern="1200" baseline="0" dirty="0" smtClean="0">
                          <a:solidFill>
                            <a:schemeClr val="tx1"/>
                          </a:solidFill>
                          <a:latin typeface="+mn-lt"/>
                          <a:ea typeface="+mn-ea"/>
                          <a:cs typeface="+mn-cs"/>
                        </a:rPr>
                        <a:t>Lessons learnt</a:t>
                      </a:r>
                    </a:p>
                  </a:txBody>
                  <a:tcPr marT="91440" marB="91440"/>
                </a:tc>
              </a:tr>
            </a:tbl>
          </a:graphicData>
        </a:graphic>
      </p:graphicFrame>
      <p:sp>
        <p:nvSpPr>
          <p:cNvPr id="5" name="Footer Placeholder 4"/>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329229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Validate Scope – Tools &amp; Techniques</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39</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3624046484"/>
              </p:ext>
            </p:extLst>
          </p:nvPr>
        </p:nvGraphicFramePr>
        <p:xfrm>
          <a:off x="76200" y="624016"/>
          <a:ext cx="8991600" cy="2956560"/>
        </p:xfrm>
        <a:graphic>
          <a:graphicData uri="http://schemas.openxmlformats.org/drawingml/2006/table">
            <a:tbl>
              <a:tblPr firstRow="1" bandRow="1">
                <a:tableStyleId>{5940675A-B579-460E-94D1-54222C63F5DA}</a:tableStyleId>
              </a:tblPr>
              <a:tblGrid>
                <a:gridCol w="1971842"/>
                <a:gridCol w="7019758"/>
              </a:tblGrid>
              <a:tr h="484264">
                <a:tc>
                  <a:txBody>
                    <a:bodyPr/>
                    <a:lstStyle/>
                    <a:p>
                      <a:r>
                        <a:rPr lang="en-US" sz="2000" b="1" dirty="0" smtClean="0"/>
                        <a:t>Tools &amp; Techs</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1392258">
                <a:tc>
                  <a:txBody>
                    <a:bodyPr/>
                    <a:lstStyle/>
                    <a:p>
                      <a:r>
                        <a:rPr lang="en-US" sz="2000" b="0" dirty="0" smtClean="0"/>
                        <a:t>Inspections</a:t>
                      </a:r>
                      <a:endParaRPr lang="en-US" sz="2000" b="0" dirty="0"/>
                    </a:p>
                  </a:txBody>
                  <a:tcPr marT="91440" marB="91440"/>
                </a:tc>
                <a:tc>
                  <a:txBody>
                    <a:bodyPr/>
                    <a:lstStyle/>
                    <a:p>
                      <a:pPr marL="228600" indent="-228600">
                        <a:spcAft>
                          <a:spcPts val="600"/>
                        </a:spcAft>
                        <a:buFont typeface="Arial" panose="020B0604020202020204" pitchFamily="34" charset="0"/>
                        <a:buChar char="•"/>
                      </a:pPr>
                      <a:r>
                        <a:rPr lang="en-US" sz="2000" b="0" kern="1200" dirty="0" smtClean="0">
                          <a:solidFill>
                            <a:schemeClr val="tx1"/>
                          </a:solidFill>
                          <a:latin typeface="+mn-lt"/>
                          <a:ea typeface="+mn-ea"/>
                          <a:cs typeface="+mn-cs"/>
                        </a:rPr>
                        <a:t>Inspection includes activities such as Measuring, Examining, and Validating to determine whether Work and</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Deliverables meet Requirements and Product Acceptance Criteria</a:t>
                      </a:r>
                    </a:p>
                    <a:p>
                      <a:pPr marL="228600" indent="-228600">
                        <a:spcAft>
                          <a:spcPts val="600"/>
                        </a:spcAft>
                        <a:buFont typeface="Arial" panose="020B0604020202020204" pitchFamily="34" charset="0"/>
                        <a:buChar char="•"/>
                      </a:pPr>
                      <a:r>
                        <a:rPr lang="en-US" sz="2000" b="0" kern="1200" dirty="0" smtClean="0">
                          <a:solidFill>
                            <a:schemeClr val="tx1"/>
                          </a:solidFill>
                          <a:latin typeface="+mn-lt"/>
                          <a:ea typeface="+mn-ea"/>
                          <a:cs typeface="+mn-cs"/>
                        </a:rPr>
                        <a:t>Inspections are sometimes called Reviews,</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Product Reviews, Audits, and Walkthroughs</a:t>
                      </a:r>
                    </a:p>
                    <a:p>
                      <a:pPr marL="228600" indent="-228600">
                        <a:spcAft>
                          <a:spcPts val="600"/>
                        </a:spcAft>
                        <a:buFont typeface="Arial" panose="020B0604020202020204" pitchFamily="34" charset="0"/>
                        <a:buChar char="•"/>
                      </a:pPr>
                      <a:r>
                        <a:rPr lang="en-US" sz="2000" b="0" kern="1200" dirty="0" smtClean="0">
                          <a:solidFill>
                            <a:schemeClr val="tx1"/>
                          </a:solidFill>
                          <a:latin typeface="+mn-lt"/>
                          <a:ea typeface="+mn-ea"/>
                          <a:cs typeface="+mn-cs"/>
                        </a:rPr>
                        <a:t>In some application areas, these different terms have unique and</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specific meanings</a:t>
                      </a:r>
                      <a:endParaRPr lang="en-US" sz="2000" b="0" kern="1200" baseline="0" dirty="0" smtClean="0">
                        <a:solidFill>
                          <a:schemeClr val="tx1"/>
                        </a:solidFill>
                        <a:latin typeface="+mn-lt"/>
                        <a:ea typeface="+mn-ea"/>
                        <a:cs typeface="+mn-cs"/>
                      </a:endParaRPr>
                    </a:p>
                  </a:txBody>
                  <a:tcPr marT="91440" marB="9144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963063354"/>
              </p:ext>
            </p:extLst>
          </p:nvPr>
        </p:nvGraphicFramePr>
        <p:xfrm>
          <a:off x="76200" y="3596176"/>
          <a:ext cx="8991600" cy="1392258"/>
        </p:xfrm>
        <a:graphic>
          <a:graphicData uri="http://schemas.openxmlformats.org/drawingml/2006/table">
            <a:tbl>
              <a:tblPr firstRow="1" bandRow="1">
                <a:tableStyleId>{5940675A-B579-460E-94D1-54222C63F5DA}</a:tableStyleId>
              </a:tblPr>
              <a:tblGrid>
                <a:gridCol w="1971842"/>
                <a:gridCol w="7019758"/>
              </a:tblGrid>
              <a:tr h="1392258">
                <a:tc>
                  <a:txBody>
                    <a:bodyPr/>
                    <a:lstStyle/>
                    <a:p>
                      <a:r>
                        <a:rPr lang="en-US" sz="2000" b="0" dirty="0" smtClean="0"/>
                        <a:t>Group Decision-Making Techniques</a:t>
                      </a:r>
                      <a:endParaRPr lang="en-US" sz="2000" b="0" dirty="0"/>
                    </a:p>
                  </a:txBody>
                  <a:tcPr marT="91440" marB="91440"/>
                </a:tc>
                <a:tc>
                  <a:txBody>
                    <a:bodyPr/>
                    <a:lstStyle/>
                    <a:p>
                      <a:pPr marL="173038" indent="-173038">
                        <a:buFont typeface="Arial" panose="020B0604020202020204" pitchFamily="34" charset="0"/>
                        <a:buChar char="•"/>
                      </a:pPr>
                      <a:r>
                        <a:rPr lang="en-US" sz="2000" b="0" kern="1200" dirty="0" smtClean="0">
                          <a:solidFill>
                            <a:schemeClr val="tx1"/>
                          </a:solidFill>
                          <a:latin typeface="+mn-lt"/>
                          <a:ea typeface="+mn-ea"/>
                          <a:cs typeface="+mn-cs"/>
                        </a:rPr>
                        <a:t>Delphi, Consensus, Majority, Plurality,</a:t>
                      </a:r>
                      <a:r>
                        <a:rPr lang="en-US" sz="2000" b="0" kern="1200" baseline="0" dirty="0" smtClean="0">
                          <a:solidFill>
                            <a:schemeClr val="tx1"/>
                          </a:solidFill>
                          <a:latin typeface="+mn-lt"/>
                          <a:ea typeface="+mn-ea"/>
                          <a:cs typeface="+mn-cs"/>
                        </a:rPr>
                        <a:t> Veto etc</a:t>
                      </a:r>
                    </a:p>
                    <a:p>
                      <a:pPr marL="173038" indent="-173038">
                        <a:buFont typeface="Arial" panose="020B0604020202020204" pitchFamily="34" charset="0"/>
                        <a:buChar char="•"/>
                      </a:pPr>
                      <a:r>
                        <a:rPr lang="en-US" sz="2000" b="0" kern="1200" baseline="0" dirty="0" smtClean="0">
                          <a:solidFill>
                            <a:schemeClr val="tx1"/>
                          </a:solidFill>
                          <a:latin typeface="+mn-lt"/>
                          <a:ea typeface="+mn-ea"/>
                          <a:cs typeface="+mn-cs"/>
                        </a:rPr>
                        <a:t>For internal Projects</a:t>
                      </a:r>
                      <a:endParaRPr lang="en-US" sz="2000" b="0" kern="1200" dirty="0" smtClean="0">
                        <a:solidFill>
                          <a:schemeClr val="tx1"/>
                        </a:solidFill>
                        <a:latin typeface="+mn-lt"/>
                        <a:ea typeface="+mn-ea"/>
                        <a:cs typeface="+mn-cs"/>
                      </a:endParaRPr>
                    </a:p>
                  </a:txBody>
                  <a:tcPr marT="91440" marB="91440"/>
                </a:tc>
              </a:tr>
            </a:tbl>
          </a:graphicData>
        </a:graphic>
      </p:graphicFrame>
      <p:sp>
        <p:nvSpPr>
          <p:cNvPr id="6" name="Footer Placeholder 5"/>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15657336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Basic Concepts</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4</a:t>
            </a:fld>
            <a:endParaRPr lang="en-US" b="1" dirty="0">
              <a:solidFill>
                <a:prstClr val="black"/>
              </a:solidFill>
            </a:endParaRPr>
          </a:p>
        </p:txBody>
      </p:sp>
      <p:graphicFrame>
        <p:nvGraphicFramePr>
          <p:cNvPr id="4" name="Diagram 3"/>
          <p:cNvGraphicFramePr/>
          <p:nvPr>
            <p:extLst>
              <p:ext uri="{D42A27DB-BD31-4B8C-83A1-F6EECF244321}">
                <p14:modId xmlns:p14="http://schemas.microsoft.com/office/powerpoint/2010/main" val="109883596"/>
              </p:ext>
            </p:extLst>
          </p:nvPr>
        </p:nvGraphicFramePr>
        <p:xfrm>
          <a:off x="-685800" y="1078177"/>
          <a:ext cx="5334000" cy="53260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Flowchart: Document 12"/>
          <p:cNvSpPr/>
          <p:nvPr/>
        </p:nvSpPr>
        <p:spPr>
          <a:xfrm>
            <a:off x="5782771" y="2152306"/>
            <a:ext cx="2743200" cy="3045476"/>
          </a:xfrm>
          <a:prstGeom prst="flowChartDocument">
            <a:avLst/>
          </a:prstGeom>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b="1" u="sng" dirty="0" smtClean="0">
                <a:solidFill>
                  <a:srgbClr val="00FFFF"/>
                </a:solidFill>
                <a:effectLst>
                  <a:outerShdw blurRad="38100" dist="38100" dir="2700000" algn="tl">
                    <a:srgbClr val="000000">
                      <a:alpha val="43137"/>
                    </a:srgbClr>
                  </a:outerShdw>
                </a:effectLst>
              </a:rPr>
              <a:t>Project Scope Statement</a:t>
            </a:r>
          </a:p>
          <a:p>
            <a:pPr marL="168275" indent="-168275">
              <a:buFont typeface="Arial" panose="020B0604020202020204" pitchFamily="34" charset="0"/>
              <a:buChar char="•"/>
            </a:pPr>
            <a:r>
              <a:rPr lang="en-US" b="1" dirty="0">
                <a:solidFill>
                  <a:srgbClr val="00FF00"/>
                </a:solidFill>
                <a:effectLst>
                  <a:outerShdw blurRad="38100" dist="38100" dir="2700000" algn="tl">
                    <a:srgbClr val="000000">
                      <a:alpha val="43137"/>
                    </a:srgbClr>
                  </a:outerShdw>
                </a:effectLst>
              </a:rPr>
              <a:t>Product Scope</a:t>
            </a:r>
          </a:p>
          <a:p>
            <a:pPr marL="168275" indent="-168275">
              <a:buFont typeface="Arial" panose="020B0604020202020204" pitchFamily="34" charset="0"/>
              <a:buChar char="•"/>
            </a:pPr>
            <a:r>
              <a:rPr lang="en-US" b="1" dirty="0">
                <a:solidFill>
                  <a:srgbClr val="FFFF00"/>
                </a:solidFill>
                <a:effectLst>
                  <a:outerShdw blurRad="38100" dist="38100" dir="2700000" algn="tl">
                    <a:srgbClr val="000000">
                      <a:alpha val="43137"/>
                    </a:srgbClr>
                  </a:outerShdw>
                </a:effectLst>
              </a:rPr>
              <a:t>Project Scope</a:t>
            </a:r>
          </a:p>
          <a:p>
            <a:pPr marL="168275" indent="-168275">
              <a:buFont typeface="Arial" panose="020B0604020202020204" pitchFamily="34" charset="0"/>
              <a:buChar char="•"/>
            </a:pPr>
            <a:r>
              <a:rPr lang="en-US" b="1" dirty="0">
                <a:solidFill>
                  <a:schemeClr val="bg1"/>
                </a:solidFill>
                <a:effectLst>
                  <a:outerShdw blurRad="38100" dist="38100" dir="2700000" algn="tl">
                    <a:srgbClr val="000000">
                      <a:alpha val="43137"/>
                    </a:srgbClr>
                  </a:outerShdw>
                </a:effectLst>
              </a:rPr>
              <a:t>Deliverables </a:t>
            </a:r>
            <a:r>
              <a:rPr lang="en-US" b="1" i="1" dirty="0">
                <a:solidFill>
                  <a:schemeClr val="bg1"/>
                </a:solidFill>
                <a:effectLst>
                  <a:outerShdw blurRad="38100" dist="38100" dir="2700000" algn="tl">
                    <a:srgbClr val="000000">
                      <a:alpha val="43137"/>
                    </a:srgbClr>
                  </a:outerShdw>
                </a:effectLst>
              </a:rPr>
              <a:t>(for the Product &amp; Project)</a:t>
            </a:r>
          </a:p>
          <a:p>
            <a:pPr marL="168275" indent="-168275">
              <a:buFont typeface="Arial" panose="020B0604020202020204" pitchFamily="34" charset="0"/>
              <a:buChar char="•"/>
            </a:pPr>
            <a:r>
              <a:rPr lang="en-US" b="1" dirty="0">
                <a:solidFill>
                  <a:schemeClr val="bg1"/>
                </a:solidFill>
                <a:effectLst>
                  <a:outerShdw blurRad="38100" dist="38100" dir="2700000" algn="tl">
                    <a:srgbClr val="000000">
                      <a:alpha val="43137"/>
                    </a:srgbClr>
                  </a:outerShdw>
                </a:effectLst>
              </a:rPr>
              <a:t>Acceptance Criteria</a:t>
            </a:r>
          </a:p>
          <a:p>
            <a:pPr marL="168275" indent="-168275">
              <a:buFont typeface="Arial" panose="020B0604020202020204" pitchFamily="34" charset="0"/>
              <a:buChar char="•"/>
            </a:pPr>
            <a:r>
              <a:rPr lang="en-US" b="1" dirty="0">
                <a:solidFill>
                  <a:schemeClr val="bg1"/>
                </a:solidFill>
                <a:effectLst>
                  <a:outerShdw blurRad="38100" dist="38100" dir="2700000" algn="tl">
                    <a:srgbClr val="000000">
                      <a:alpha val="43137"/>
                    </a:srgbClr>
                  </a:outerShdw>
                </a:effectLst>
              </a:rPr>
              <a:t>What is NOT part of the Project</a:t>
            </a:r>
          </a:p>
          <a:p>
            <a:pPr marL="168275" indent="-168275">
              <a:buFont typeface="Arial" panose="020B0604020202020204" pitchFamily="34" charset="0"/>
              <a:buChar char="•"/>
            </a:pPr>
            <a:r>
              <a:rPr lang="en-US" b="1" dirty="0">
                <a:solidFill>
                  <a:schemeClr val="bg1"/>
                </a:solidFill>
                <a:effectLst>
                  <a:outerShdw blurRad="38100" dist="38100" dir="2700000" algn="tl">
                    <a:srgbClr val="000000">
                      <a:alpha val="43137"/>
                    </a:srgbClr>
                  </a:outerShdw>
                </a:effectLst>
              </a:rPr>
              <a:t>Assumptions</a:t>
            </a:r>
          </a:p>
          <a:p>
            <a:pPr marL="168275" indent="-168275">
              <a:buFont typeface="Arial" panose="020B0604020202020204" pitchFamily="34" charset="0"/>
              <a:buChar char="•"/>
            </a:pPr>
            <a:r>
              <a:rPr lang="en-US" b="1" dirty="0">
                <a:solidFill>
                  <a:schemeClr val="bg1"/>
                </a:solidFill>
                <a:effectLst>
                  <a:outerShdw blurRad="38100" dist="38100" dir="2700000" algn="tl">
                    <a:srgbClr val="000000">
                      <a:alpha val="43137"/>
                    </a:srgbClr>
                  </a:outerShdw>
                </a:effectLst>
              </a:rPr>
              <a:t>Constraints</a:t>
            </a:r>
          </a:p>
        </p:txBody>
      </p:sp>
      <p:sp>
        <p:nvSpPr>
          <p:cNvPr id="14" name="Flowchart: Document 13"/>
          <p:cNvSpPr/>
          <p:nvPr/>
        </p:nvSpPr>
        <p:spPr>
          <a:xfrm>
            <a:off x="5784383" y="990600"/>
            <a:ext cx="2743200" cy="1053414"/>
          </a:xfrm>
          <a:prstGeom prst="flowChartDocument">
            <a:avLst/>
          </a:prstGeom>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b="1" u="sng" dirty="0" smtClean="0">
                <a:effectLst>
                  <a:outerShdw blurRad="38100" dist="38100" dir="2700000" algn="tl">
                    <a:srgbClr val="000000">
                      <a:alpha val="43137"/>
                    </a:srgbClr>
                  </a:outerShdw>
                </a:effectLst>
              </a:rPr>
              <a:t>Product Requirements</a:t>
            </a:r>
          </a:p>
          <a:p>
            <a:pPr marL="177800" indent="-177800">
              <a:buFont typeface="Arial" panose="020B0604020202020204" pitchFamily="34" charset="0"/>
              <a:buChar char="•"/>
            </a:pPr>
            <a:r>
              <a:rPr lang="en-US" b="1" dirty="0" smtClean="0">
                <a:solidFill>
                  <a:srgbClr val="00FF00"/>
                </a:solidFill>
                <a:effectLst>
                  <a:outerShdw blurRad="38100" dist="38100" dir="2700000" algn="tl">
                    <a:srgbClr val="000000">
                      <a:alpha val="43137"/>
                    </a:srgbClr>
                  </a:outerShdw>
                </a:effectLst>
              </a:rPr>
              <a:t>Product Scope</a:t>
            </a:r>
          </a:p>
          <a:p>
            <a:pPr marL="177800" indent="-177800">
              <a:buFont typeface="Arial" panose="020B0604020202020204" pitchFamily="34" charset="0"/>
              <a:buChar char="•"/>
            </a:pPr>
            <a:r>
              <a:rPr lang="en-US" b="1" dirty="0">
                <a:solidFill>
                  <a:srgbClr val="FFFF00"/>
                </a:solidFill>
                <a:effectLst>
                  <a:outerShdw blurRad="38100" dist="38100" dir="2700000" algn="tl">
                    <a:srgbClr val="000000">
                      <a:alpha val="43137"/>
                    </a:srgbClr>
                  </a:outerShdw>
                </a:effectLst>
              </a:rPr>
              <a:t>Project Scope</a:t>
            </a:r>
          </a:p>
          <a:p>
            <a:endParaRPr lang="en-US" b="1" dirty="0">
              <a:solidFill>
                <a:srgbClr val="00FF00"/>
              </a:solidFill>
              <a:effectLst>
                <a:outerShdw blurRad="38100" dist="38100" dir="2700000" algn="tl">
                  <a:srgbClr val="000000">
                    <a:alpha val="43137"/>
                  </a:srgbClr>
                </a:outerShdw>
              </a:effectLst>
            </a:endParaRPr>
          </a:p>
        </p:txBody>
      </p:sp>
      <p:sp>
        <p:nvSpPr>
          <p:cNvPr id="17" name="Flowchart: Document 16"/>
          <p:cNvSpPr/>
          <p:nvPr/>
        </p:nvSpPr>
        <p:spPr>
          <a:xfrm>
            <a:off x="5784384" y="5281418"/>
            <a:ext cx="2743200" cy="1371600"/>
          </a:xfrm>
          <a:prstGeom prst="flowChartDocument">
            <a:avLst/>
          </a:prstGeom>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b="1" u="sng" dirty="0" smtClean="0">
                <a:effectLst>
                  <a:outerShdw blurRad="38100" dist="38100" dir="2700000" algn="tl">
                    <a:srgbClr val="000000">
                      <a:alpha val="43137"/>
                    </a:srgbClr>
                  </a:outerShdw>
                </a:effectLst>
              </a:rPr>
              <a:t>Scope Baseline</a:t>
            </a:r>
          </a:p>
          <a:p>
            <a:pPr marL="168275" indent="-168275">
              <a:buFont typeface="Arial" panose="020B0604020202020204" pitchFamily="34" charset="0"/>
              <a:buChar char="•"/>
            </a:pPr>
            <a:r>
              <a:rPr lang="en-US" b="1" dirty="0" smtClean="0">
                <a:solidFill>
                  <a:srgbClr val="00FFFF"/>
                </a:solidFill>
                <a:effectLst>
                  <a:outerShdw blurRad="38100" dist="38100" dir="2700000" algn="tl">
                    <a:srgbClr val="000000">
                      <a:alpha val="43137"/>
                    </a:srgbClr>
                  </a:outerShdw>
                </a:effectLst>
              </a:rPr>
              <a:t>Project Scope Statement</a:t>
            </a:r>
          </a:p>
          <a:p>
            <a:pPr marL="168275" indent="-168275">
              <a:buFont typeface="Arial" panose="020B0604020202020204" pitchFamily="34" charset="0"/>
              <a:buChar char="•"/>
            </a:pPr>
            <a:r>
              <a:rPr lang="en-US" b="1" dirty="0" smtClean="0">
                <a:solidFill>
                  <a:schemeClr val="bg1"/>
                </a:solidFill>
                <a:effectLst>
                  <a:outerShdw blurRad="38100" dist="38100" dir="2700000" algn="tl">
                    <a:srgbClr val="000000">
                      <a:alpha val="43137"/>
                    </a:srgbClr>
                  </a:outerShdw>
                </a:effectLst>
              </a:rPr>
              <a:t>WBS</a:t>
            </a:r>
          </a:p>
          <a:p>
            <a:pPr marL="168275" indent="-168275">
              <a:buFont typeface="Arial" panose="020B0604020202020204" pitchFamily="34" charset="0"/>
              <a:buChar char="•"/>
            </a:pPr>
            <a:r>
              <a:rPr lang="en-US" b="1" dirty="0" smtClean="0">
                <a:solidFill>
                  <a:schemeClr val="bg1"/>
                </a:solidFill>
                <a:effectLst>
                  <a:outerShdw blurRad="38100" dist="38100" dir="2700000" algn="tl">
                    <a:srgbClr val="000000">
                      <a:alpha val="43137"/>
                    </a:srgbClr>
                  </a:outerShdw>
                </a:effectLst>
              </a:rPr>
              <a:t>WBS Dictionary</a:t>
            </a:r>
            <a:endParaRPr lang="en-US" b="1" dirty="0">
              <a:solidFill>
                <a:srgbClr val="00FF00"/>
              </a:solidFill>
              <a:effectLst>
                <a:outerShdw blurRad="38100" dist="38100" dir="2700000" algn="tl">
                  <a:srgbClr val="000000">
                    <a:alpha val="43137"/>
                  </a:srgbClr>
                </a:outerShdw>
              </a:effectLst>
            </a:endParaRPr>
          </a:p>
        </p:txBody>
      </p:sp>
      <p:sp>
        <p:nvSpPr>
          <p:cNvPr id="12" name="Curved Right Arrow 11"/>
          <p:cNvSpPr/>
          <p:nvPr/>
        </p:nvSpPr>
        <p:spPr>
          <a:xfrm>
            <a:off x="5010776" y="3261812"/>
            <a:ext cx="731520" cy="2643116"/>
          </a:xfrm>
          <a:prstGeom prst="curvedRightArrow">
            <a:avLst/>
          </a:prstGeom>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18"/>
          <p:cNvSpPr txBox="1"/>
          <p:nvPr/>
        </p:nvSpPr>
        <p:spPr>
          <a:xfrm>
            <a:off x="3886199" y="1273792"/>
            <a:ext cx="1916381" cy="733534"/>
          </a:xfrm>
          <a:prstGeom prst="rect">
            <a:avLst/>
          </a:prstGeom>
          <a:noFill/>
        </p:spPr>
        <p:txBody>
          <a:bodyPr wrap="square" rtlCol="0">
            <a:spAutoFit/>
          </a:bodyPr>
          <a:lstStyle/>
          <a:p>
            <a:pPr algn="r">
              <a:lnSpc>
                <a:spcPts val="2500"/>
              </a:lnSpc>
            </a:pPr>
            <a:r>
              <a:rPr lang="en-US" sz="2000" b="1" dirty="0" smtClean="0"/>
              <a:t>Requirements Documentation</a:t>
            </a:r>
            <a:endParaRPr lang="en-US" sz="2000" b="1" dirty="0"/>
          </a:p>
        </p:txBody>
      </p:sp>
      <p:cxnSp>
        <p:nvCxnSpPr>
          <p:cNvPr id="11" name="Straight Connector 10"/>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5"/>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3842160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B53B345A-531C-44C5-9A40-EF4D6D963545}"/>
                                            </p:graphicEl>
                                          </p:spTgt>
                                        </p:tgtEl>
                                        <p:attrNameLst>
                                          <p:attrName>style.visibility</p:attrName>
                                        </p:attrNameLst>
                                      </p:cBhvr>
                                      <p:to>
                                        <p:strVal val="visible"/>
                                      </p:to>
                                    </p:set>
                                    <p:animEffect transition="in" filter="fade">
                                      <p:cBhvr>
                                        <p:cTn id="7" dur="500"/>
                                        <p:tgtEl>
                                          <p:spTgt spid="4">
                                            <p:graphicEl>
                                              <a:dgm id="{B53B345A-531C-44C5-9A40-EF4D6D963545}"/>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500"/>
                            </p:stCondLst>
                            <p:childTnLst>
                              <p:par>
                                <p:cTn id="29" presetID="22" presetClass="entr" presetSubtype="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P spid="13" grpId="0" animBg="1"/>
      <p:bldP spid="14" grpId="0" animBg="1"/>
      <p:bldP spid="17" grpId="0" animBg="1"/>
      <p:bldP spid="12" grpId="0" animBg="1"/>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49" y="-89647"/>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 Where to find Product &amp; Project Scopes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5</a:t>
            </a:fld>
            <a:endParaRPr lang="en-US" b="1" dirty="0">
              <a:solidFill>
                <a:prstClr val="black"/>
              </a:solidFill>
            </a:endParaRPr>
          </a:p>
        </p:txBody>
      </p:sp>
      <p:sp>
        <p:nvSpPr>
          <p:cNvPr id="9" name="TextBox 8"/>
          <p:cNvSpPr txBox="1"/>
          <p:nvPr/>
        </p:nvSpPr>
        <p:spPr>
          <a:xfrm>
            <a:off x="113271" y="963828"/>
            <a:ext cx="8906977" cy="4462760"/>
          </a:xfrm>
          <a:prstGeom prst="rect">
            <a:avLst/>
          </a:prstGeom>
          <a:noFill/>
        </p:spPr>
        <p:txBody>
          <a:bodyPr wrap="square" rtlCol="0">
            <a:spAutoFit/>
          </a:bodyPr>
          <a:lstStyle/>
          <a:p>
            <a:pPr marL="234950" indent="-234950">
              <a:spcBef>
                <a:spcPts val="1200"/>
              </a:spcBef>
              <a:buClr>
                <a:srgbClr val="FF0000"/>
              </a:buClr>
              <a:buSzPct val="65000"/>
              <a:buFont typeface="Wingdings" pitchFamily="2" charset="2"/>
              <a:buChar char="§"/>
            </a:pPr>
            <a:r>
              <a:rPr lang="en-US" sz="2800" b="1" dirty="0" smtClean="0">
                <a:solidFill>
                  <a:prstClr val="black"/>
                </a:solidFill>
              </a:rPr>
              <a:t>Project Charter (High Level, as part of SOW)</a:t>
            </a:r>
          </a:p>
          <a:p>
            <a:pPr marL="234950" indent="-234950">
              <a:spcBef>
                <a:spcPts val="1200"/>
              </a:spcBef>
              <a:buClr>
                <a:srgbClr val="FF0000"/>
              </a:buClr>
              <a:buSzPct val="65000"/>
              <a:buFont typeface="Wingdings" pitchFamily="2" charset="2"/>
              <a:buChar char="§"/>
            </a:pPr>
            <a:r>
              <a:rPr lang="en-US" sz="2800" b="1" dirty="0" smtClean="0">
                <a:solidFill>
                  <a:prstClr val="black"/>
                </a:solidFill>
              </a:rPr>
              <a:t>Requirements Documentation </a:t>
            </a:r>
          </a:p>
          <a:p>
            <a:pPr marL="234950" indent="-234950">
              <a:spcBef>
                <a:spcPts val="1200"/>
              </a:spcBef>
              <a:buClr>
                <a:srgbClr val="FF0000"/>
              </a:buClr>
              <a:buSzPct val="65000"/>
              <a:buFont typeface="Wingdings" pitchFamily="2" charset="2"/>
              <a:buChar char="§"/>
            </a:pPr>
            <a:r>
              <a:rPr lang="en-US" sz="2800" b="1" dirty="0" smtClean="0">
                <a:solidFill>
                  <a:prstClr val="black"/>
                </a:solidFill>
              </a:rPr>
              <a:t>Requirements Traceability Matrix </a:t>
            </a:r>
          </a:p>
          <a:p>
            <a:pPr marL="234950" indent="-234950">
              <a:spcBef>
                <a:spcPts val="1200"/>
              </a:spcBef>
              <a:buClr>
                <a:srgbClr val="FF0000"/>
              </a:buClr>
              <a:buSzPct val="65000"/>
              <a:buFont typeface="Wingdings" pitchFamily="2" charset="2"/>
              <a:buChar char="§"/>
            </a:pPr>
            <a:r>
              <a:rPr lang="en-US" sz="2800" b="1" dirty="0" smtClean="0">
                <a:solidFill>
                  <a:prstClr val="black"/>
                </a:solidFill>
              </a:rPr>
              <a:t>Project Scope Statement</a:t>
            </a:r>
          </a:p>
          <a:p>
            <a:pPr marL="234950" indent="-234950">
              <a:spcBef>
                <a:spcPts val="1200"/>
              </a:spcBef>
              <a:buClr>
                <a:srgbClr val="FF0000"/>
              </a:buClr>
              <a:buSzPct val="65000"/>
              <a:buFont typeface="Wingdings" pitchFamily="2" charset="2"/>
              <a:buChar char="§"/>
            </a:pPr>
            <a:r>
              <a:rPr lang="en-US" sz="2800" b="1" dirty="0" smtClean="0">
                <a:solidFill>
                  <a:prstClr val="black"/>
                </a:solidFill>
              </a:rPr>
              <a:t>Scope Baseline</a:t>
            </a:r>
          </a:p>
          <a:p>
            <a:pPr marL="234950" indent="-234950">
              <a:spcBef>
                <a:spcPts val="1200"/>
              </a:spcBef>
              <a:buClr>
                <a:srgbClr val="FF0000"/>
              </a:buClr>
              <a:buSzPct val="65000"/>
              <a:buFont typeface="Wingdings" pitchFamily="2" charset="2"/>
              <a:buChar char="§"/>
            </a:pPr>
            <a:r>
              <a:rPr lang="en-US" sz="2800" b="1" dirty="0" smtClean="0">
                <a:solidFill>
                  <a:prstClr val="black"/>
                </a:solidFill>
              </a:rPr>
              <a:t>WBS Dictionary (most detailed)</a:t>
            </a:r>
          </a:p>
          <a:p>
            <a:pPr marL="234950" indent="-234950">
              <a:spcBef>
                <a:spcPts val="1200"/>
              </a:spcBef>
              <a:buClr>
                <a:srgbClr val="FF0000"/>
              </a:buClr>
              <a:buSzPct val="65000"/>
              <a:buFont typeface="Wingdings" pitchFamily="2" charset="2"/>
              <a:buChar char="§"/>
            </a:pPr>
            <a:r>
              <a:rPr lang="en-US" sz="2800" b="1" dirty="0" smtClean="0">
                <a:solidFill>
                  <a:prstClr val="black"/>
                </a:solidFill>
              </a:rPr>
              <a:t>Bill of Quantities &amp; Specifications (BOQS)</a:t>
            </a:r>
            <a:r>
              <a:rPr lang="en-US" sz="2800" b="1" i="1" dirty="0" smtClean="0">
                <a:solidFill>
                  <a:prstClr val="black"/>
                </a:solidFill>
              </a:rPr>
              <a:t>(Public Sector projects)</a:t>
            </a:r>
            <a:endParaRPr lang="en-US" sz="2800" b="1" dirty="0">
              <a:solidFill>
                <a:prstClr val="black"/>
              </a:solidFill>
            </a:endParaRPr>
          </a:p>
        </p:txBody>
      </p:sp>
      <p:cxnSp>
        <p:nvCxnSpPr>
          <p:cNvPr id="6" name="Straight Connector 5"/>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ooter Placeholder 4"/>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25222843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49" y="-94129"/>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 Product &amp; Project Scope in the Project Charter … 1/3</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6</a:t>
            </a:fld>
            <a:endParaRPr lang="en-US" b="1" dirty="0">
              <a:solidFill>
                <a:prstClr val="black"/>
              </a:solidFill>
            </a:endParaRPr>
          </a:p>
        </p:txBody>
      </p:sp>
      <p:sp>
        <p:nvSpPr>
          <p:cNvPr id="4" name="TextBox 3"/>
          <p:cNvSpPr txBox="1"/>
          <p:nvPr/>
        </p:nvSpPr>
        <p:spPr>
          <a:xfrm>
            <a:off x="138332" y="739914"/>
            <a:ext cx="8854729" cy="707886"/>
          </a:xfrm>
          <a:prstGeom prst="rect">
            <a:avLst/>
          </a:prstGeom>
          <a:noFill/>
        </p:spPr>
        <p:txBody>
          <a:bodyPr wrap="square" rtlCol="0">
            <a:spAutoFit/>
          </a:bodyPr>
          <a:lstStyle/>
          <a:p>
            <a:pPr marL="914400" indent="-914400"/>
            <a:r>
              <a:rPr lang="en-US" sz="2000" dirty="0" smtClean="0"/>
              <a:t>Project:	</a:t>
            </a:r>
            <a:r>
              <a:rPr lang="en-US" sz="2000" b="1" dirty="0" smtClean="0"/>
              <a:t>Customer Satisfaction Fix-It Project </a:t>
            </a:r>
            <a:r>
              <a:rPr lang="en-US" sz="2000" dirty="0" smtClean="0"/>
              <a:t>(Improve the On-Line Ordering System Efficiency)</a:t>
            </a:r>
            <a:endParaRPr lang="en-US" sz="2000" dirty="0"/>
          </a:p>
        </p:txBody>
      </p:sp>
      <p:cxnSp>
        <p:nvCxnSpPr>
          <p:cNvPr id="8" name="Straight Connector 7"/>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Footer Placeholder 6"/>
          <p:cNvSpPr>
            <a:spLocks noGrp="1"/>
          </p:cNvSpPr>
          <p:nvPr>
            <p:ph type="ftr" sz="quarter" idx="11"/>
          </p:nvPr>
        </p:nvSpPr>
        <p:spPr/>
        <p:txBody>
          <a:bodyPr/>
          <a:lstStyle/>
          <a:p>
            <a:r>
              <a:rPr lang="en-US" smtClean="0"/>
              <a:t>MEhsanSaeed</a:t>
            </a:r>
            <a:endParaRPr lang="en-US" dirty="0"/>
          </a:p>
        </p:txBody>
      </p:sp>
      <p:sp>
        <p:nvSpPr>
          <p:cNvPr id="9" name="TextBox 8"/>
          <p:cNvSpPr txBox="1"/>
          <p:nvPr/>
        </p:nvSpPr>
        <p:spPr>
          <a:xfrm>
            <a:off x="112207" y="1606979"/>
            <a:ext cx="8906977" cy="2246769"/>
          </a:xfrm>
          <a:prstGeom prst="rect">
            <a:avLst/>
          </a:prstGeom>
          <a:noFill/>
        </p:spPr>
        <p:txBody>
          <a:bodyPr wrap="square" rtlCol="0">
            <a:spAutoFit/>
          </a:bodyPr>
          <a:lstStyle/>
          <a:p>
            <a:r>
              <a:rPr lang="en-US" sz="2000" b="1" dirty="0" smtClean="0">
                <a:solidFill>
                  <a:prstClr val="black"/>
                </a:solidFill>
              </a:rPr>
              <a:t>Stakeholder </a:t>
            </a:r>
            <a:r>
              <a:rPr lang="en-US" sz="2000" b="1" dirty="0">
                <a:solidFill>
                  <a:prstClr val="black"/>
                </a:solidFill>
              </a:rPr>
              <a:t>Requirements As Known </a:t>
            </a:r>
            <a:r>
              <a:rPr lang="en-US" sz="2000" i="1" dirty="0">
                <a:solidFill>
                  <a:prstClr val="black"/>
                </a:solidFill>
              </a:rPr>
              <a:t>(Requirements related to both </a:t>
            </a:r>
            <a:r>
              <a:rPr lang="en-US" sz="2000" i="1" dirty="0" smtClean="0">
                <a:solidFill>
                  <a:prstClr val="black"/>
                </a:solidFill>
              </a:rPr>
              <a:t>Project and Product Scope)</a:t>
            </a:r>
            <a:endParaRPr lang="en-US" sz="2000" i="1" dirty="0">
              <a:solidFill>
                <a:prstClr val="black"/>
              </a:solidFill>
            </a:endParaRPr>
          </a:p>
          <a:p>
            <a:pPr>
              <a:spcBef>
                <a:spcPts val="1200"/>
              </a:spcBef>
            </a:pPr>
            <a:r>
              <a:rPr lang="en-US" sz="2000" dirty="0"/>
              <a:t>Attached to this document are the detailed specifications for the existing system, the </a:t>
            </a:r>
            <a:r>
              <a:rPr lang="en-US" sz="2000" dirty="0" smtClean="0"/>
              <a:t>requirements that </a:t>
            </a:r>
            <a:r>
              <a:rPr lang="en-US" sz="2000" dirty="0"/>
              <a:t>the existing system was designed to meet. It is expected that this project will not change </a:t>
            </a:r>
            <a:r>
              <a:rPr lang="en-US" sz="2000" dirty="0" smtClean="0"/>
              <a:t>how the </a:t>
            </a:r>
            <a:r>
              <a:rPr lang="en-US" sz="2000" dirty="0"/>
              <a:t>system affects the existing requirements.</a:t>
            </a:r>
          </a:p>
          <a:p>
            <a:pPr>
              <a:spcBef>
                <a:spcPts val="1200"/>
              </a:spcBef>
            </a:pPr>
            <a:r>
              <a:rPr lang="en-US" sz="2000" dirty="0"/>
              <a:t>The project must include utilizing the data available from Quality </a:t>
            </a:r>
            <a:r>
              <a:rPr lang="en-US" sz="2000" dirty="0" smtClean="0"/>
              <a:t>Control</a:t>
            </a:r>
            <a:endParaRPr lang="en-US" sz="2000" b="1" dirty="0">
              <a:solidFill>
                <a:prstClr val="black"/>
              </a:solidFill>
            </a:endParaRPr>
          </a:p>
        </p:txBody>
      </p:sp>
    </p:spTree>
    <p:extLst>
      <p:ext uri="{BB962C8B-B14F-4D97-AF65-F5344CB8AC3E}">
        <p14:creationId xmlns:p14="http://schemas.microsoft.com/office/powerpoint/2010/main" val="1635847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49" y="-94129"/>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 Product &amp; Project Scope in the Project Charter … 2/3</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6991189" y="6562244"/>
            <a:ext cx="2133600" cy="365125"/>
          </a:xfrm>
        </p:spPr>
        <p:txBody>
          <a:bodyPr/>
          <a:lstStyle/>
          <a:p>
            <a:fld id="{B6F15528-21DE-4FAA-801E-634DDDAF4B2B}" type="slidenum">
              <a:rPr lang="en-US" b="1" smtClean="0">
                <a:solidFill>
                  <a:prstClr val="black"/>
                </a:solidFill>
              </a:rPr>
              <a:pPr/>
              <a:t>7</a:t>
            </a:fld>
            <a:endParaRPr lang="en-US" b="1" dirty="0">
              <a:solidFill>
                <a:prstClr val="black"/>
              </a:solidFill>
            </a:endParaRPr>
          </a:p>
        </p:txBody>
      </p:sp>
      <p:sp>
        <p:nvSpPr>
          <p:cNvPr id="4" name="TextBox 3"/>
          <p:cNvSpPr txBox="1"/>
          <p:nvPr/>
        </p:nvSpPr>
        <p:spPr>
          <a:xfrm>
            <a:off x="17309" y="672679"/>
            <a:ext cx="9085941" cy="1323439"/>
          </a:xfrm>
          <a:prstGeom prst="rect">
            <a:avLst/>
          </a:prstGeom>
          <a:noFill/>
        </p:spPr>
        <p:txBody>
          <a:bodyPr wrap="square" rtlCol="0">
            <a:spAutoFit/>
          </a:bodyPr>
          <a:lstStyle/>
          <a:p>
            <a:pPr marL="858838" indent="-858838"/>
            <a:r>
              <a:rPr lang="en-US" sz="2000" b="1" dirty="0"/>
              <a:t>Project: The First Personal Assistant</a:t>
            </a:r>
          </a:p>
          <a:p>
            <a:r>
              <a:rPr lang="en-US" sz="2000" dirty="0"/>
              <a:t>Design a prototype and create the manufacturing </a:t>
            </a:r>
            <a:r>
              <a:rPr lang="en-US" sz="2000" dirty="0" smtClean="0"/>
              <a:t>plan </a:t>
            </a:r>
            <a:r>
              <a:rPr lang="en-US" sz="2000" dirty="0"/>
              <a:t>for the </a:t>
            </a:r>
            <a:r>
              <a:rPr lang="en-US" sz="2000" dirty="0" smtClean="0"/>
              <a:t>first consumer </a:t>
            </a:r>
            <a:r>
              <a:rPr lang="en-US" sz="2000" dirty="0"/>
              <a:t>product that can </a:t>
            </a:r>
            <a:r>
              <a:rPr lang="en-US" sz="2000" dirty="0" smtClean="0"/>
              <a:t>act as </a:t>
            </a:r>
            <a:r>
              <a:rPr lang="en-US" sz="2000" dirty="0"/>
              <a:t>a </a:t>
            </a:r>
            <a:r>
              <a:rPr lang="en-US" sz="2000" dirty="0" smtClean="0"/>
              <a:t>personal </a:t>
            </a:r>
            <a:r>
              <a:rPr lang="en-US" sz="2000" dirty="0"/>
              <a:t>assistant. </a:t>
            </a:r>
            <a:r>
              <a:rPr lang="en-US" sz="2000" dirty="0" smtClean="0"/>
              <a:t> This product </a:t>
            </a:r>
            <a:r>
              <a:rPr lang="en-US" sz="2000" dirty="0"/>
              <a:t>would be worn on the ear, respond to voice commands, and </a:t>
            </a:r>
            <a:r>
              <a:rPr lang="en-US" sz="2000" dirty="0" smtClean="0"/>
              <a:t>do every thing </a:t>
            </a:r>
            <a:r>
              <a:rPr lang="en-US" sz="2000" dirty="0"/>
              <a:t>that a human </a:t>
            </a:r>
            <a:r>
              <a:rPr lang="en-US" sz="2000" dirty="0" smtClean="0"/>
              <a:t>persona </a:t>
            </a:r>
            <a:r>
              <a:rPr lang="en-US" sz="2000" dirty="0"/>
              <a:t>assistant can do.</a:t>
            </a:r>
          </a:p>
        </p:txBody>
      </p:sp>
      <p:cxnSp>
        <p:nvCxnSpPr>
          <p:cNvPr id="8" name="Straight Connector 7"/>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Footer Placeholder 6"/>
          <p:cNvSpPr>
            <a:spLocks noGrp="1"/>
          </p:cNvSpPr>
          <p:nvPr>
            <p:ph type="ftr" sz="quarter" idx="11"/>
          </p:nvPr>
        </p:nvSpPr>
        <p:spPr>
          <a:xfrm>
            <a:off x="13252" y="6529016"/>
            <a:ext cx="1129748" cy="365125"/>
          </a:xfrm>
        </p:spPr>
        <p:txBody>
          <a:bodyPr/>
          <a:lstStyle/>
          <a:p>
            <a:r>
              <a:rPr lang="en-US" dirty="0" err="1" smtClean="0"/>
              <a:t>MEhsanSaeed</a:t>
            </a:r>
            <a:endParaRPr lang="en-US" dirty="0"/>
          </a:p>
        </p:txBody>
      </p:sp>
      <p:sp>
        <p:nvSpPr>
          <p:cNvPr id="9" name="TextBox 8"/>
          <p:cNvSpPr txBox="1"/>
          <p:nvPr/>
        </p:nvSpPr>
        <p:spPr>
          <a:xfrm>
            <a:off x="-8816" y="1988205"/>
            <a:ext cx="9139553" cy="4708981"/>
          </a:xfrm>
          <a:prstGeom prst="rect">
            <a:avLst/>
          </a:prstGeom>
          <a:noFill/>
        </p:spPr>
        <p:txBody>
          <a:bodyPr wrap="square" rtlCol="0">
            <a:spAutoFit/>
          </a:bodyPr>
          <a:lstStyle/>
          <a:p>
            <a:r>
              <a:rPr lang="en-US" sz="2000" b="1" dirty="0" smtClean="0">
                <a:solidFill>
                  <a:prstClr val="black"/>
                </a:solidFill>
              </a:rPr>
              <a:t>Stakeholder </a:t>
            </a:r>
            <a:r>
              <a:rPr lang="en-US" sz="2000" b="1" dirty="0">
                <a:solidFill>
                  <a:prstClr val="black"/>
                </a:solidFill>
              </a:rPr>
              <a:t>Requirements As Known </a:t>
            </a:r>
            <a:r>
              <a:rPr lang="en-US" sz="2000" i="1" dirty="0">
                <a:solidFill>
                  <a:prstClr val="black"/>
                </a:solidFill>
              </a:rPr>
              <a:t>(Requirements related to both </a:t>
            </a:r>
            <a:r>
              <a:rPr lang="en-US" sz="2000" i="1" dirty="0" smtClean="0">
                <a:solidFill>
                  <a:prstClr val="black"/>
                </a:solidFill>
              </a:rPr>
              <a:t>Project and Product Scope)</a:t>
            </a:r>
            <a:endParaRPr lang="en-US" sz="2000" i="1" dirty="0">
              <a:solidFill>
                <a:prstClr val="black"/>
              </a:solidFill>
            </a:endParaRPr>
          </a:p>
          <a:p>
            <a:r>
              <a:rPr lang="en-US" sz="2000" dirty="0"/>
              <a:t>Attached to this document are the detailed specifications for the personal assistant as gathered </a:t>
            </a:r>
            <a:r>
              <a:rPr lang="en-US" sz="2000" dirty="0" smtClean="0"/>
              <a:t>by marketing </a:t>
            </a:r>
            <a:r>
              <a:rPr lang="en-US" sz="2000" dirty="0"/>
              <a:t>research and as determined by potential customers of this product. The product </a:t>
            </a:r>
            <a:r>
              <a:rPr lang="en-US" sz="2000" dirty="0" smtClean="0"/>
              <a:t>should </a:t>
            </a:r>
            <a:r>
              <a:rPr lang="en-US" sz="2000" dirty="0"/>
              <a:t>be able to perform Internet searches; make hotel, flight, and restaurant reservations; take </a:t>
            </a:r>
            <a:r>
              <a:rPr lang="en-US" sz="2000" dirty="0" smtClean="0"/>
              <a:t>dictation and </a:t>
            </a:r>
            <a:r>
              <a:rPr lang="en-US" sz="2000" dirty="0"/>
              <a:t>fax </a:t>
            </a:r>
            <a:r>
              <a:rPr lang="en-US" sz="2000" dirty="0" smtClean="0"/>
              <a:t>or </a:t>
            </a:r>
            <a:r>
              <a:rPr lang="en-US" sz="2000" dirty="0"/>
              <a:t>e-mail the results; and be able to make phone calls itself using its own voice. It must </a:t>
            </a:r>
            <a:r>
              <a:rPr lang="en-US" sz="2000" dirty="0" smtClean="0"/>
              <a:t>be small </a:t>
            </a:r>
            <a:r>
              <a:rPr lang="en-US" sz="2000" dirty="0"/>
              <a:t>enough to be worn on the ear and respond to voice-only commands. </a:t>
            </a:r>
            <a:r>
              <a:rPr lang="en-US" sz="2000" dirty="0" smtClean="0"/>
              <a:t> </a:t>
            </a:r>
            <a:r>
              <a:rPr lang="en-US" sz="2000" dirty="0" smtClean="0">
                <a:solidFill>
                  <a:srgbClr val="FF0000"/>
                </a:solidFill>
              </a:rPr>
              <a:t>The scope </a:t>
            </a:r>
            <a:r>
              <a:rPr lang="en-US" sz="2000" dirty="0">
                <a:solidFill>
                  <a:srgbClr val="FF0000"/>
                </a:solidFill>
              </a:rPr>
              <a:t>of this </a:t>
            </a:r>
            <a:r>
              <a:rPr lang="en-US" sz="2000" dirty="0" smtClean="0">
                <a:solidFill>
                  <a:srgbClr val="FF0000"/>
                </a:solidFill>
              </a:rPr>
              <a:t>project does </a:t>
            </a:r>
            <a:r>
              <a:rPr lang="en-US" sz="2000" dirty="0">
                <a:solidFill>
                  <a:srgbClr val="FF0000"/>
                </a:solidFill>
              </a:rPr>
              <a:t>not call for typed entry into the system</a:t>
            </a:r>
            <a:r>
              <a:rPr lang="en-US" sz="2000" i="1" dirty="0"/>
              <a:t>.</a:t>
            </a:r>
            <a:r>
              <a:rPr lang="en-US" sz="2000" dirty="0"/>
              <a:t> It will be entirely voice activated and managed. </a:t>
            </a:r>
            <a:r>
              <a:rPr lang="en-US" sz="2000" dirty="0" smtClean="0"/>
              <a:t>The technical </a:t>
            </a:r>
            <a:r>
              <a:rPr lang="en-US" sz="2000" dirty="0"/>
              <a:t>requirements consisting of acceptable weight ranges, acceptable materials, </a:t>
            </a:r>
            <a:r>
              <a:rPr lang="en-US" sz="2000" dirty="0" smtClean="0"/>
              <a:t>and other needs are </a:t>
            </a:r>
            <a:r>
              <a:rPr lang="en-US" sz="2000" dirty="0"/>
              <a:t>attached. </a:t>
            </a:r>
            <a:r>
              <a:rPr lang="en-US" sz="2000" dirty="0">
                <a:solidFill>
                  <a:srgbClr val="FF0000"/>
                </a:solidFill>
              </a:rPr>
              <a:t>Creating </a:t>
            </a:r>
            <a:r>
              <a:rPr lang="en-US" sz="2000" dirty="0" smtClean="0">
                <a:solidFill>
                  <a:srgbClr val="FF0000"/>
                </a:solidFill>
              </a:rPr>
              <a:t>marketing, </a:t>
            </a:r>
            <a:r>
              <a:rPr lang="en-US" sz="2000" dirty="0">
                <a:solidFill>
                  <a:srgbClr val="FF0000"/>
                </a:solidFill>
              </a:rPr>
              <a:t>advertising, and promotional plans are not part of </a:t>
            </a:r>
            <a:r>
              <a:rPr lang="en-US" sz="2000" dirty="0" smtClean="0">
                <a:solidFill>
                  <a:srgbClr val="FF0000"/>
                </a:solidFill>
              </a:rPr>
              <a:t>this project</a:t>
            </a:r>
            <a:r>
              <a:rPr lang="en-US" sz="2000" dirty="0">
                <a:solidFill>
                  <a:srgbClr val="FF0000"/>
                </a:solidFill>
              </a:rPr>
              <a:t>; however, this work is authorized under a separate project, requiring the project team </a:t>
            </a:r>
            <a:r>
              <a:rPr lang="en-US" sz="2000" dirty="0" smtClean="0">
                <a:solidFill>
                  <a:srgbClr val="FF0000"/>
                </a:solidFill>
              </a:rPr>
              <a:t>to provide the </a:t>
            </a:r>
            <a:r>
              <a:rPr lang="en-US" sz="2000" dirty="0">
                <a:solidFill>
                  <a:srgbClr val="FF0000"/>
                </a:solidFill>
              </a:rPr>
              <a:t>needed </a:t>
            </a:r>
            <a:r>
              <a:rPr lang="en-US" sz="2000" dirty="0" smtClean="0">
                <a:solidFill>
                  <a:srgbClr val="FF0000"/>
                </a:solidFill>
              </a:rPr>
              <a:t>information.</a:t>
            </a:r>
            <a:r>
              <a:rPr lang="en-US" sz="2000" dirty="0" smtClean="0"/>
              <a:t> </a:t>
            </a:r>
            <a:r>
              <a:rPr lang="en-US" sz="2000" dirty="0"/>
              <a:t>A list of that information and the schedule for its </a:t>
            </a:r>
            <a:r>
              <a:rPr lang="en-US" sz="2000" dirty="0" smtClean="0"/>
              <a:t>availability is also </a:t>
            </a:r>
            <a:r>
              <a:rPr lang="en-US" sz="2000" dirty="0"/>
              <a:t>attached, but it is expected to change as the project </a:t>
            </a:r>
            <a:r>
              <a:rPr lang="en-US" sz="2000" dirty="0" smtClean="0"/>
              <a:t>progresses.</a:t>
            </a:r>
            <a:endParaRPr lang="en-US" sz="2000" b="1" dirty="0">
              <a:solidFill>
                <a:prstClr val="black"/>
              </a:solidFill>
            </a:endParaRPr>
          </a:p>
        </p:txBody>
      </p:sp>
    </p:spTree>
    <p:extLst>
      <p:ext uri="{BB962C8B-B14F-4D97-AF65-F5344CB8AC3E}">
        <p14:creationId xmlns:p14="http://schemas.microsoft.com/office/powerpoint/2010/main" val="19175291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30" y="1371600"/>
            <a:ext cx="9257758" cy="5252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4049" y="-94129"/>
            <a:ext cx="9089201" cy="762000"/>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 Product &amp; Project Scope in the Project Charter</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8</a:t>
            </a:fld>
            <a:endParaRPr lang="en-US" b="1" dirty="0">
              <a:solidFill>
                <a:prstClr val="black"/>
              </a:solidFill>
            </a:endParaRPr>
          </a:p>
        </p:txBody>
      </p:sp>
      <p:sp>
        <p:nvSpPr>
          <p:cNvPr id="4" name="TextBox 3"/>
          <p:cNvSpPr txBox="1"/>
          <p:nvPr/>
        </p:nvSpPr>
        <p:spPr>
          <a:xfrm>
            <a:off x="138332" y="685800"/>
            <a:ext cx="8854729" cy="707886"/>
          </a:xfrm>
          <a:prstGeom prst="rect">
            <a:avLst/>
          </a:prstGeom>
          <a:noFill/>
        </p:spPr>
        <p:txBody>
          <a:bodyPr wrap="square" rtlCol="0">
            <a:spAutoFit/>
          </a:bodyPr>
          <a:lstStyle/>
          <a:p>
            <a:pPr marL="858838" indent="-858838"/>
            <a:r>
              <a:rPr lang="en-US" sz="2000" dirty="0" smtClean="0"/>
              <a:t>Project: Consultancy Service to E2E Global Test Factory on adopting Lean Operating Principles</a:t>
            </a:r>
            <a:endParaRPr lang="en-US" sz="2000" dirty="0"/>
          </a:p>
        </p:txBody>
      </p:sp>
      <p:sp>
        <p:nvSpPr>
          <p:cNvPr id="5" name="Oval 4"/>
          <p:cNvSpPr/>
          <p:nvPr/>
        </p:nvSpPr>
        <p:spPr>
          <a:xfrm>
            <a:off x="4357255" y="4038600"/>
            <a:ext cx="4786745" cy="281429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Footer Placeholder 6"/>
          <p:cNvSpPr>
            <a:spLocks noGrp="1"/>
          </p:cNvSpPr>
          <p:nvPr>
            <p:ph type="ftr" sz="quarter" idx="11"/>
          </p:nvPr>
        </p:nvSpPr>
        <p:spPr/>
        <p:txBody>
          <a:bodyPr/>
          <a:lstStyle/>
          <a:p>
            <a:r>
              <a:rPr lang="en-US" smtClean="0"/>
              <a:t>MEhsanSaeed</a:t>
            </a:r>
            <a:endParaRPr lang="en-US" dirty="0"/>
          </a:p>
        </p:txBody>
      </p:sp>
    </p:spTree>
    <p:extLst>
      <p:ext uri="{BB962C8B-B14F-4D97-AF65-F5344CB8AC3E}">
        <p14:creationId xmlns:p14="http://schemas.microsoft.com/office/powerpoint/2010/main" val="24387893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Requirements Documentation</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9</a:t>
            </a:fld>
            <a:endParaRPr lang="en-US" b="1" dirty="0">
              <a:solidFill>
                <a:prstClr val="black"/>
              </a:solidFill>
            </a:endParaRPr>
          </a:p>
        </p:txBody>
      </p:sp>
      <p:sp>
        <p:nvSpPr>
          <p:cNvPr id="15" name="TextBox 14"/>
          <p:cNvSpPr txBox="1"/>
          <p:nvPr/>
        </p:nvSpPr>
        <p:spPr>
          <a:xfrm>
            <a:off x="0" y="685800"/>
            <a:ext cx="9144000" cy="6370975"/>
          </a:xfrm>
          <a:prstGeom prst="rect">
            <a:avLst/>
          </a:prstGeom>
          <a:noFill/>
        </p:spPr>
        <p:txBody>
          <a:bodyPr wrap="square" rtlCol="0">
            <a:spAutoFit/>
          </a:bodyPr>
          <a:lstStyle/>
          <a:p>
            <a:pPr marL="228600" indent="-228600">
              <a:spcBef>
                <a:spcPts val="500"/>
              </a:spcBef>
              <a:buClr>
                <a:srgbClr val="FF0000"/>
              </a:buClr>
              <a:buFont typeface="Arial" panose="020B0604020202020204" pitchFamily="34" charset="0"/>
              <a:buChar char="•"/>
            </a:pPr>
            <a:r>
              <a:rPr lang="en-US" sz="2300" dirty="0"/>
              <a:t>Full details of the Requirements </a:t>
            </a:r>
            <a:r>
              <a:rPr lang="en-US" sz="2300" i="1" dirty="0"/>
              <a:t>(Requirements should be measureable, testable, traceable, complete, consistent and acceptable to key stakeholders)</a:t>
            </a:r>
          </a:p>
          <a:p>
            <a:pPr marL="228600" indent="-228600">
              <a:spcBef>
                <a:spcPts val="500"/>
              </a:spcBef>
              <a:buClr>
                <a:srgbClr val="FF0000"/>
              </a:buClr>
              <a:buFont typeface="Arial" panose="020B0604020202020204" pitchFamily="34" charset="0"/>
              <a:buChar char="•"/>
            </a:pPr>
            <a:r>
              <a:rPr lang="en-US" sz="2300" dirty="0"/>
              <a:t>Include:</a:t>
            </a:r>
          </a:p>
          <a:p>
            <a:pPr marL="463550" indent="-231775">
              <a:spcBef>
                <a:spcPts val="500"/>
              </a:spcBef>
              <a:buSzPct val="80000"/>
              <a:buFont typeface="Wingdings" pitchFamily="2" charset="2"/>
              <a:buChar char="w"/>
            </a:pPr>
            <a:r>
              <a:rPr lang="en-US" sz="2300" dirty="0"/>
              <a:t>Business Requirements </a:t>
            </a:r>
            <a:r>
              <a:rPr lang="en-US" sz="2300" i="1" dirty="0"/>
              <a:t>(issues, opportunities, reasons)</a:t>
            </a:r>
          </a:p>
          <a:p>
            <a:pPr marL="463550" indent="-231775">
              <a:spcBef>
                <a:spcPts val="500"/>
              </a:spcBef>
              <a:buSzPct val="80000"/>
              <a:buFont typeface="Wingdings" pitchFamily="2" charset="2"/>
              <a:buChar char="w"/>
            </a:pPr>
            <a:r>
              <a:rPr lang="en-US" sz="2300" dirty="0"/>
              <a:t>Stakeholder Requirements</a:t>
            </a:r>
          </a:p>
          <a:p>
            <a:pPr marL="463550" indent="-231775">
              <a:spcBef>
                <a:spcPts val="500"/>
              </a:spcBef>
              <a:buSzPct val="80000"/>
              <a:buFont typeface="Wingdings" pitchFamily="2" charset="2"/>
              <a:buChar char="w"/>
            </a:pPr>
            <a:r>
              <a:rPr lang="en-US" sz="2300" dirty="0"/>
              <a:t>Solution Requirements </a:t>
            </a:r>
            <a:r>
              <a:rPr lang="en-US" sz="2300" i="1" dirty="0"/>
              <a:t>(features, functions &amp; characteristics of the </a:t>
            </a:r>
            <a:r>
              <a:rPr lang="en-US" sz="2300" i="1" u="sng" dirty="0"/>
              <a:t>product</a:t>
            </a:r>
            <a:r>
              <a:rPr lang="en-US" sz="2300" i="1" dirty="0"/>
              <a:t>, service or result which will meet the Business and Stakeholder requirements)</a:t>
            </a:r>
          </a:p>
          <a:p>
            <a:pPr marL="463550" indent="-231775">
              <a:spcBef>
                <a:spcPts val="500"/>
              </a:spcBef>
              <a:buSzPct val="80000"/>
              <a:buFont typeface="Wingdings" pitchFamily="2" charset="2"/>
              <a:buChar char="w"/>
            </a:pPr>
            <a:r>
              <a:rPr lang="en-US" sz="2300" dirty="0"/>
              <a:t>Project Requirements </a:t>
            </a:r>
            <a:r>
              <a:rPr lang="en-US" sz="2300" i="1" dirty="0"/>
              <a:t>(actions, processes, performance, safety  or other conditions the Project needs to meet)</a:t>
            </a:r>
            <a:endParaRPr lang="en-US" sz="2300" dirty="0"/>
          </a:p>
          <a:p>
            <a:pPr marL="463550" indent="-231775">
              <a:spcBef>
                <a:spcPts val="500"/>
              </a:spcBef>
              <a:buSzPct val="80000"/>
              <a:buFont typeface="Wingdings" pitchFamily="2" charset="2"/>
              <a:buChar char="w"/>
            </a:pPr>
            <a:r>
              <a:rPr lang="en-US" sz="2300" dirty="0"/>
              <a:t>Quality Requirements </a:t>
            </a:r>
            <a:r>
              <a:rPr lang="en-US" sz="2300" i="1" dirty="0"/>
              <a:t>(Validation/Acceptance criteria)</a:t>
            </a:r>
          </a:p>
          <a:p>
            <a:pPr marL="463550" indent="-231775">
              <a:spcBef>
                <a:spcPts val="500"/>
              </a:spcBef>
              <a:buSzPct val="80000"/>
              <a:buFont typeface="Wingdings" pitchFamily="2" charset="2"/>
              <a:buChar char="w"/>
            </a:pPr>
            <a:r>
              <a:rPr lang="en-US" sz="2300" dirty="0"/>
              <a:t>Transition Requirements </a:t>
            </a:r>
            <a:r>
              <a:rPr lang="en-US" sz="2300" i="1" dirty="0"/>
              <a:t>(training etc to go from “as-is” to “to-be” status</a:t>
            </a:r>
          </a:p>
          <a:p>
            <a:pPr marL="228600" indent="-228600">
              <a:spcBef>
                <a:spcPts val="500"/>
              </a:spcBef>
              <a:buClr>
                <a:srgbClr val="FF0000"/>
              </a:buClr>
              <a:buFont typeface="Arial" panose="020B0604020202020204" pitchFamily="34" charset="0"/>
              <a:buChar char="•"/>
            </a:pPr>
            <a:r>
              <a:rPr lang="en-US" sz="2300" dirty="0"/>
              <a:t>Well-documented Requirements make it easier to detect any deviation in the Scope agreed for the </a:t>
            </a:r>
            <a:r>
              <a:rPr lang="en-US" sz="2300" dirty="0" smtClean="0"/>
              <a:t>Project </a:t>
            </a:r>
            <a:r>
              <a:rPr lang="en-US" sz="2300" dirty="0"/>
              <a:t>or </a:t>
            </a:r>
            <a:r>
              <a:rPr lang="en-US" sz="2300" dirty="0" smtClean="0"/>
              <a:t>Product)</a:t>
            </a:r>
            <a:endParaRPr lang="en-US" sz="2300" dirty="0"/>
          </a:p>
        </p:txBody>
      </p:sp>
      <p:sp>
        <p:nvSpPr>
          <p:cNvPr id="5" name="Footer Placeholder 4"/>
          <p:cNvSpPr>
            <a:spLocks noGrp="1"/>
          </p:cNvSpPr>
          <p:nvPr>
            <p:ph type="ftr" sz="quarter" idx="11"/>
          </p:nvPr>
        </p:nvSpPr>
        <p:spPr>
          <a:xfrm rot="16200000">
            <a:off x="8396563" y="2209800"/>
            <a:ext cx="1129748" cy="365125"/>
          </a:xfrm>
        </p:spPr>
        <p:txBody>
          <a:bodyPr/>
          <a:lstStyle/>
          <a:p>
            <a:r>
              <a:rPr lang="en-US" smtClean="0"/>
              <a:t>MEhsanSaeed</a:t>
            </a:r>
            <a:endParaRPr lang="en-US" dirty="0"/>
          </a:p>
        </p:txBody>
      </p:sp>
    </p:spTree>
    <p:extLst>
      <p:ext uri="{BB962C8B-B14F-4D97-AF65-F5344CB8AC3E}">
        <p14:creationId xmlns:p14="http://schemas.microsoft.com/office/powerpoint/2010/main" val="4736619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xEl>
                                              <p:pRg st="1" end="1"/>
                                            </p:txEl>
                                          </p:spTgt>
                                        </p:tgtEl>
                                        <p:attrNameLst>
                                          <p:attrName>style.visibility</p:attrName>
                                        </p:attrNameLst>
                                      </p:cBhvr>
                                      <p:to>
                                        <p:strVal val="visible"/>
                                      </p:to>
                                    </p:set>
                                    <p:animEffect transition="in" filter="fade">
                                      <p:cBhvr>
                                        <p:cTn id="10" dur="500"/>
                                        <p:tgtEl>
                                          <p:spTgt spid="1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animEffect transition="in" filter="fade">
                                      <p:cBhvr>
                                        <p:cTn id="13" dur="500"/>
                                        <p:tgtEl>
                                          <p:spTgt spid="1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xEl>
                                              <p:pRg st="3" end="3"/>
                                            </p:txEl>
                                          </p:spTgt>
                                        </p:tgtEl>
                                        <p:attrNameLst>
                                          <p:attrName>style.visibility</p:attrName>
                                        </p:attrNameLst>
                                      </p:cBhvr>
                                      <p:to>
                                        <p:strVal val="visible"/>
                                      </p:to>
                                    </p:set>
                                    <p:animEffect transition="in" filter="fade">
                                      <p:cBhvr>
                                        <p:cTn id="16" dur="500"/>
                                        <p:tgtEl>
                                          <p:spTgt spid="15">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animEffect transition="in" filter="fade">
                                      <p:cBhvr>
                                        <p:cTn id="19" dur="500"/>
                                        <p:tgtEl>
                                          <p:spTgt spid="15">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xEl>
                                              <p:pRg st="5" end="5"/>
                                            </p:txEl>
                                          </p:spTgt>
                                        </p:tgtEl>
                                        <p:attrNameLst>
                                          <p:attrName>style.visibility</p:attrName>
                                        </p:attrNameLst>
                                      </p:cBhvr>
                                      <p:to>
                                        <p:strVal val="visible"/>
                                      </p:to>
                                    </p:set>
                                    <p:animEffect transition="in" filter="fade">
                                      <p:cBhvr>
                                        <p:cTn id="22" dur="500"/>
                                        <p:tgtEl>
                                          <p:spTgt spid="15">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xEl>
                                              <p:pRg st="6" end="6"/>
                                            </p:txEl>
                                          </p:spTgt>
                                        </p:tgtEl>
                                        <p:attrNameLst>
                                          <p:attrName>style.visibility</p:attrName>
                                        </p:attrNameLst>
                                      </p:cBhvr>
                                      <p:to>
                                        <p:strVal val="visible"/>
                                      </p:to>
                                    </p:set>
                                    <p:animEffect transition="in" filter="fade">
                                      <p:cBhvr>
                                        <p:cTn id="25" dur="500"/>
                                        <p:tgtEl>
                                          <p:spTgt spid="15">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xEl>
                                              <p:pRg st="7" end="7"/>
                                            </p:txEl>
                                          </p:spTgt>
                                        </p:tgtEl>
                                        <p:attrNameLst>
                                          <p:attrName>style.visibility</p:attrName>
                                        </p:attrNameLst>
                                      </p:cBhvr>
                                      <p:to>
                                        <p:strVal val="visible"/>
                                      </p:to>
                                    </p:set>
                                    <p:animEffect transition="in" filter="fade">
                                      <p:cBhvr>
                                        <p:cTn id="28" dur="500"/>
                                        <p:tgtEl>
                                          <p:spTgt spid="15">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xEl>
                                              <p:pRg st="8" end="8"/>
                                            </p:txEl>
                                          </p:spTgt>
                                        </p:tgtEl>
                                        <p:attrNameLst>
                                          <p:attrName>style.visibility</p:attrName>
                                        </p:attrNameLst>
                                      </p:cBhvr>
                                      <p:to>
                                        <p:strVal val="visible"/>
                                      </p:to>
                                    </p:set>
                                    <p:animEffect transition="in" filter="fade">
                                      <p:cBhvr>
                                        <p:cTn id="31" dur="500"/>
                                        <p:tgtEl>
                                          <p:spTgt spid="1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10778</TotalTime>
  <Words>3981</Words>
  <Application>Microsoft Office PowerPoint</Application>
  <PresentationFormat>On-screen Show (4:3)</PresentationFormat>
  <Paragraphs>705</Paragraphs>
  <Slides>39</Slides>
  <Notes>38</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39</vt:i4>
      </vt:variant>
    </vt:vector>
  </HeadingPairs>
  <TitlesOfParts>
    <vt:vector size="48" baseType="lpstr">
      <vt:lpstr>Arial</vt:lpstr>
      <vt:lpstr>Calibri</vt:lpstr>
      <vt:lpstr>Cambria</vt:lpstr>
      <vt:lpstr>Symbol</vt:lpstr>
      <vt:lpstr>Times New Roman</vt:lpstr>
      <vt:lpstr>Wingdings</vt:lpstr>
      <vt:lpstr>Office Theme</vt:lpstr>
      <vt:lpstr>1_Office Theme</vt:lpstr>
      <vt:lpstr>2_Office Theme</vt:lpstr>
      <vt:lpstr>Controlling Project Scope</vt:lpstr>
      <vt:lpstr>Scope Change – Nandipur Project</vt:lpstr>
      <vt:lpstr>Scope Change – Nandipur Project</vt:lpstr>
      <vt:lpstr>Basic Concepts</vt:lpstr>
      <vt:lpstr> Where to find Product &amp; Project Scopes</vt:lpstr>
      <vt:lpstr> Product &amp; Project Scope in the Project Charter … 1/3</vt:lpstr>
      <vt:lpstr> Product &amp; Project Scope in the Project Charter … 2/3</vt:lpstr>
      <vt:lpstr> Product &amp; Project Scope in the Project Charter</vt:lpstr>
      <vt:lpstr>Requirements Documentation</vt:lpstr>
      <vt:lpstr>Requirements Traceability Matrix (RTM) … 1/3</vt:lpstr>
      <vt:lpstr>Requirements Traceability Matrix … 2/3</vt:lpstr>
      <vt:lpstr>Requirements Traceability Matrix … 3/3</vt:lpstr>
      <vt:lpstr>Project &amp; Product Scope in the Scope Statement</vt:lpstr>
      <vt:lpstr>Project &amp; Product Scope in the WBS Dictionary</vt:lpstr>
      <vt:lpstr>WBS Dictionary</vt:lpstr>
      <vt:lpstr>Effect of Scope Change on other Project Constraints</vt:lpstr>
      <vt:lpstr>Changes to Scope</vt:lpstr>
      <vt:lpstr>Changes to Scope</vt:lpstr>
      <vt:lpstr>Changes to Scope</vt:lpstr>
      <vt:lpstr>Changes to Scope</vt:lpstr>
      <vt:lpstr>Changes to Scope</vt:lpstr>
      <vt:lpstr>Gold Plating or Scope Creep? … Example 1</vt:lpstr>
      <vt:lpstr>Gold Plating or Scope Creep? … Example 1</vt:lpstr>
      <vt:lpstr>Gold Plating or Scope Creep? … Example 2</vt:lpstr>
      <vt:lpstr>Gold Plating or Scope Creep? … Example 2</vt:lpstr>
      <vt:lpstr>Control Scope</vt:lpstr>
      <vt:lpstr>Control Scope Inputs &amp; Outputs</vt:lpstr>
      <vt:lpstr> “Control Scope” Flow Process</vt:lpstr>
      <vt:lpstr>Control Scope Inputs – 1/2 </vt:lpstr>
      <vt:lpstr>Control Scope Inputs – 2/2  </vt:lpstr>
      <vt:lpstr>Control Scope Outputs … 1/2</vt:lpstr>
      <vt:lpstr>Control Scope Outputs … 2/2</vt:lpstr>
      <vt:lpstr>Control Scope – Tools &amp; Techniques</vt:lpstr>
      <vt:lpstr>Validate Scope Inputs &amp; Outputs</vt:lpstr>
      <vt:lpstr>“Validate Scope” Flow Process</vt:lpstr>
      <vt:lpstr>Validate Scope Inputs</vt:lpstr>
      <vt:lpstr>Validate Scope Outputs … 1/2</vt:lpstr>
      <vt:lpstr>Validate Scope Outputs … 2/2</vt:lpstr>
      <vt:lpstr>Validate Scope – Tools &amp; Techniques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 HEC Ranking</dc:title>
  <dc:creator>Pro-Rector</dc:creator>
  <cp:lastModifiedBy>01-198131-072</cp:lastModifiedBy>
  <cp:revision>1298</cp:revision>
  <cp:lastPrinted>2014-09-05T12:27:57Z</cp:lastPrinted>
  <dcterms:created xsi:type="dcterms:W3CDTF">2006-08-16T00:00:00Z</dcterms:created>
  <dcterms:modified xsi:type="dcterms:W3CDTF">2016-01-31T12:01:25Z</dcterms:modified>
</cp:coreProperties>
</file>